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70" r:id="rId7"/>
    <p:sldId id="271" r:id="rId8"/>
    <p:sldId id="267" r:id="rId9"/>
    <p:sldId id="268" r:id="rId10"/>
    <p:sldId id="272" r:id="rId11"/>
    <p:sldId id="273" r:id="rId12"/>
    <p:sldId id="274" r:id="rId13"/>
    <p:sldId id="269" r:id="rId14"/>
  </p:sldIdLst>
  <p:sldSz cx="18288000" cy="10287000"/>
  <p:notesSz cx="6858000" cy="9144000"/>
  <p:embeddedFontLst>
    <p:embeddedFont>
      <p:font typeface="Roboto" panose="02000000000000000000" pitchFamily="2" charset="0"/>
      <p:regular r:id="rId15"/>
    </p:embeddedFont>
    <p:embeddedFont>
      <p:font typeface="Roboto Bold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 autoAdjust="0"/>
    <p:restoredTop sz="94609" autoAdjust="0"/>
  </p:normalViewPr>
  <p:slideViewPr>
    <p:cSldViewPr>
      <p:cViewPr varScale="1">
        <p:scale>
          <a:sx n="101" d="100"/>
          <a:sy n="101" d="100"/>
        </p:scale>
        <p:origin x="11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ounakbanik/pokemo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34588" cy="10287000"/>
          </a:xfrm>
          <a:prstGeom prst="rect">
            <a:avLst/>
          </a:prstGeom>
          <a:solidFill>
            <a:srgbClr val="F5A700"/>
          </a:solidFill>
        </p:spPr>
      </p:sp>
      <p:grpSp>
        <p:nvGrpSpPr>
          <p:cNvPr id="3" name="Group 3"/>
          <p:cNvGrpSpPr/>
          <p:nvPr/>
        </p:nvGrpSpPr>
        <p:grpSpPr>
          <a:xfrm>
            <a:off x="15920945" y="8455649"/>
            <a:ext cx="1338355" cy="802651"/>
            <a:chOff x="0" y="0"/>
            <a:chExt cx="1784474" cy="107020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4110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1028700" y="952500"/>
            <a:ext cx="6650106" cy="4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14110F"/>
                </a:solidFill>
                <a:latin typeface="Roboto"/>
              </a:rPr>
              <a:t>Diciembre</a:t>
            </a:r>
            <a:r>
              <a:rPr lang="en-US" sz="2800" u="none" dirty="0">
                <a:solidFill>
                  <a:srgbClr val="14110F"/>
                </a:solidFill>
                <a:latin typeface="Roboto"/>
              </a:rPr>
              <a:t> 7, 2021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563740"/>
            <a:ext cx="7042916" cy="474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 spc="-208" dirty="0">
                <a:solidFill>
                  <a:srgbClr val="14110F"/>
                </a:solidFill>
                <a:latin typeface="Roboto Bold"/>
              </a:rPr>
              <a:t>¿</a:t>
            </a:r>
            <a:r>
              <a:rPr lang="en-US" sz="10400" spc="-208" dirty="0" err="1">
                <a:solidFill>
                  <a:srgbClr val="14110F"/>
                </a:solidFill>
                <a:latin typeface="Roboto Bold"/>
              </a:rPr>
              <a:t>Cómo</a:t>
            </a:r>
            <a:r>
              <a:rPr lang="en-US" sz="10400" spc="-208" dirty="0">
                <a:solidFill>
                  <a:srgbClr val="14110F"/>
                </a:solidFill>
                <a:latin typeface="Roboto Bold"/>
              </a:rPr>
              <a:t> ser un maestro </a:t>
            </a:r>
            <a:r>
              <a:rPr lang="en-US" sz="10400" spc="-208" dirty="0" err="1">
                <a:solidFill>
                  <a:srgbClr val="14110F"/>
                </a:solidFill>
                <a:latin typeface="Roboto Bold"/>
              </a:rPr>
              <a:t>pokemon</a:t>
            </a:r>
            <a:r>
              <a:rPr lang="en-US" sz="10400" spc="-208" dirty="0">
                <a:solidFill>
                  <a:srgbClr val="14110F"/>
                </a:solidFill>
                <a:latin typeface="Roboto Bold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59604" y="8369930"/>
            <a:ext cx="435277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 err="1">
                <a:solidFill>
                  <a:srgbClr val="14110F"/>
                </a:solidFill>
                <a:latin typeface="Roboto"/>
              </a:rPr>
              <a:t>Formación</a:t>
            </a:r>
            <a:r>
              <a:rPr lang="en-US" sz="2800" dirty="0">
                <a:solidFill>
                  <a:srgbClr val="14110F"/>
                </a:solidFill>
                <a:latin typeface="Roboto"/>
              </a:rPr>
              <a:t> de </a:t>
            </a:r>
            <a:r>
              <a:rPr lang="en-US" sz="2800" dirty="0" err="1">
                <a:solidFill>
                  <a:srgbClr val="14110F"/>
                </a:solidFill>
                <a:latin typeface="Roboto"/>
              </a:rPr>
              <a:t>equipos</a:t>
            </a:r>
            <a:r>
              <a:rPr lang="en-US" sz="2800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14110F"/>
                </a:solidFill>
                <a:latin typeface="Roboto"/>
              </a:rPr>
              <a:t>en</a:t>
            </a:r>
            <a:r>
              <a:rPr lang="en-US" sz="2800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14110F"/>
                </a:solidFill>
                <a:latin typeface="Roboto"/>
              </a:rPr>
              <a:t>organizaciones</a:t>
            </a:r>
            <a:endParaRPr lang="en-US" sz="2800" dirty="0">
              <a:solidFill>
                <a:srgbClr val="14110F"/>
              </a:solidFill>
              <a:latin typeface="Roboto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59604" y="1028700"/>
            <a:ext cx="6999696" cy="699969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9018" r="-31871"/>
              </a:stretch>
            </a:blipFill>
          </p:spPr>
        </p:sp>
      </p:grpSp>
      <p:pic>
        <p:nvPicPr>
          <p:cNvPr id="1030" name="Picture 6" descr="Ash catches Caterpie | Pokemon, Pokemon eeveelutions, Pokemon indigo league">
            <a:extLst>
              <a:ext uri="{FF2B5EF4-FFF2-40B4-BE49-F238E27FC236}">
                <a16:creationId xmlns:a16="http://schemas.microsoft.com/office/drawing/2014/main" id="{3192C27F-24C0-BF4A-BC38-A40AE1C9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190" y="1028700"/>
            <a:ext cx="7019434" cy="70010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34DDE28B-6CC3-4E4A-9A0F-B54018213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20" y="1631950"/>
            <a:ext cx="8298726" cy="8256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6FBEEEA-C380-0842-B00D-5EF0E753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26" y="5084445"/>
            <a:ext cx="7729314" cy="675882"/>
          </a:xfrm>
          <a:prstGeom prst="rect">
            <a:avLst/>
          </a:prstGeom>
        </p:spPr>
      </p:pic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54CB7ADC-B4ED-5440-B42D-2355BA8BF19F}"/>
              </a:ext>
            </a:extLst>
          </p:cNvPr>
          <p:cNvSpPr/>
          <p:nvPr/>
        </p:nvSpPr>
        <p:spPr>
          <a:xfrm>
            <a:off x="10877120" y="4395023"/>
            <a:ext cx="2534080" cy="60325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Accion a realizar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9C90B9CC-46CF-B349-9281-C15C4227E5E2}"/>
              </a:ext>
            </a:extLst>
          </p:cNvPr>
          <p:cNvSpPr/>
          <p:nvPr/>
        </p:nvSpPr>
        <p:spPr>
          <a:xfrm>
            <a:off x="10877120" y="5661472"/>
            <a:ext cx="2534080" cy="603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Numero de clusters</a:t>
            </a: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F465CB7B-D751-334D-9708-38E2AD0B160A}"/>
              </a:ext>
            </a:extLst>
          </p:cNvPr>
          <p:cNvSpPr/>
          <p:nvPr/>
        </p:nvSpPr>
        <p:spPr>
          <a:xfrm>
            <a:off x="10877120" y="6762938"/>
            <a:ext cx="2534080" cy="603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Calibración</a:t>
            </a: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654ED480-DB78-6B47-B07F-98968D216D2C}"/>
              </a:ext>
            </a:extLst>
          </p:cNvPr>
          <p:cNvSpPr/>
          <p:nvPr/>
        </p:nvSpPr>
        <p:spPr>
          <a:xfrm>
            <a:off x="14058900" y="4395023"/>
            <a:ext cx="2534080" cy="603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K-mean clustering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9993748A-977C-CA48-A20B-24BC6C5D8BB3}"/>
              </a:ext>
            </a:extLst>
          </p:cNvPr>
          <p:cNvSpPr/>
          <p:nvPr/>
        </p:nvSpPr>
        <p:spPr>
          <a:xfrm>
            <a:off x="14058900" y="5661472"/>
            <a:ext cx="2534080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Hiperparámetro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540405-BBC2-F542-9DAC-40CE0FC4AA10}"/>
              </a:ext>
            </a:extLst>
          </p:cNvPr>
          <p:cNvSpPr/>
          <p:nvPr/>
        </p:nvSpPr>
        <p:spPr>
          <a:xfrm>
            <a:off x="14058900" y="6762938"/>
            <a:ext cx="2534080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T = creacion modelo</a:t>
            </a:r>
          </a:p>
          <a:p>
            <a:pPr algn="ctr"/>
            <a:r>
              <a:rPr lang="es-MX" dirty="0">
                <a:solidFill>
                  <a:schemeClr val="accent1"/>
                </a:solidFill>
              </a:rPr>
              <a:t>F = etiqueta histórico</a:t>
            </a:r>
          </a:p>
        </p:txBody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F0E35501-94A2-7041-8CFE-7BBACC0D1239}"/>
              </a:ext>
            </a:extLst>
          </p:cNvPr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F5A700"/>
          </a:solidFill>
        </p:spPr>
        <p:txBody>
          <a:bodyPr anchor="ctr"/>
          <a:lstStyle/>
          <a:p>
            <a:pPr algn="ctr"/>
            <a:r>
              <a:rPr lang="es-MX" sz="4000" dirty="0"/>
              <a:t>Predecir cluster de la información histórica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146836-3AF5-9645-9511-D11EEA4A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14" y="5084445"/>
            <a:ext cx="7689126" cy="712144"/>
          </a:xfrm>
          <a:prstGeom prst="rect">
            <a:avLst/>
          </a:prstGeom>
        </p:spPr>
      </p:pic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F6314E35-95C2-F047-9EA8-3E99367A5A72}"/>
              </a:ext>
            </a:extLst>
          </p:cNvPr>
          <p:cNvSpPr/>
          <p:nvPr/>
        </p:nvSpPr>
        <p:spPr>
          <a:xfrm>
            <a:off x="3942920" y="5157023"/>
            <a:ext cx="1066800" cy="603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C5642E5D-9C16-4143-81F2-1A57F9910005}"/>
              </a:ext>
            </a:extLst>
          </p:cNvPr>
          <p:cNvSpPr/>
          <p:nvPr/>
        </p:nvSpPr>
        <p:spPr>
          <a:xfrm>
            <a:off x="5085920" y="5157023"/>
            <a:ext cx="1752600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1"/>
              </a:soli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F2A7DF1E-5FC1-E642-B7D8-B0BAB9EF534B}"/>
              </a:ext>
            </a:extLst>
          </p:cNvPr>
          <p:cNvSpPr/>
          <p:nvPr/>
        </p:nvSpPr>
        <p:spPr>
          <a:xfrm>
            <a:off x="7302967" y="5157023"/>
            <a:ext cx="1364353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9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540405-BBC2-F542-9DAC-40CE0FC4AA10}"/>
              </a:ext>
            </a:extLst>
          </p:cNvPr>
          <p:cNvSpPr/>
          <p:nvPr/>
        </p:nvSpPr>
        <p:spPr>
          <a:xfrm>
            <a:off x="4552521" y="8811888"/>
            <a:ext cx="8915399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Mensaje de tarea realizada satisfactoriamente en la consola</a:t>
            </a:r>
          </a:p>
        </p:txBody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F0E35501-94A2-7041-8CFE-7BBACC0D1239}"/>
              </a:ext>
            </a:extLst>
          </p:cNvPr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F5A700"/>
          </a:solidFill>
        </p:spPr>
        <p:txBody>
          <a:bodyPr anchor="ctr"/>
          <a:lstStyle/>
          <a:p>
            <a:pPr algn="ctr"/>
            <a:r>
              <a:rPr lang="en-US" sz="4000" spc="56" dirty="0" err="1">
                <a:solidFill>
                  <a:srgbClr val="14110F"/>
                </a:solidFill>
                <a:latin typeface="Roboto"/>
              </a:rPr>
              <a:t>Insertar</a:t>
            </a:r>
            <a:r>
              <a:rPr lang="en-US" sz="4000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4000" spc="56" dirty="0" err="1">
                <a:solidFill>
                  <a:srgbClr val="14110F"/>
                </a:solidFill>
                <a:latin typeface="Roboto"/>
              </a:rPr>
              <a:t>nuevos</a:t>
            </a:r>
            <a:r>
              <a:rPr lang="en-US" sz="4000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4000" spc="56" dirty="0" err="1">
                <a:solidFill>
                  <a:srgbClr val="14110F"/>
                </a:solidFill>
                <a:latin typeface="Roboto"/>
              </a:rPr>
              <a:t>datos</a:t>
            </a:r>
            <a:r>
              <a:rPr lang="en-US" sz="4000" spc="56" dirty="0">
                <a:solidFill>
                  <a:srgbClr val="14110F"/>
                </a:solidFill>
                <a:latin typeface="Roboto"/>
              </a:rPr>
              <a:t> y </a:t>
            </a:r>
            <a:r>
              <a:rPr lang="en-US" sz="4000" spc="56" dirty="0" err="1">
                <a:solidFill>
                  <a:srgbClr val="14110F"/>
                </a:solidFill>
                <a:latin typeface="Roboto"/>
              </a:rPr>
              <a:t>modelar</a:t>
            </a:r>
            <a:r>
              <a:rPr lang="en-US" sz="4000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4000" spc="56" dirty="0" err="1">
                <a:solidFill>
                  <a:srgbClr val="14110F"/>
                </a:solidFill>
                <a:latin typeface="Roboto"/>
              </a:rPr>
              <a:t>nuevamente</a:t>
            </a:r>
            <a:endParaRPr lang="es-MX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7D559C-DF65-AC40-9B07-5218F311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362241"/>
            <a:ext cx="15456330" cy="18530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4853063-FE8F-D64E-9799-6B95E830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700960"/>
            <a:ext cx="15456330" cy="1733420"/>
          </a:xfrm>
          <a:prstGeom prst="rect">
            <a:avLst/>
          </a:prstGeom>
        </p:spPr>
      </p:pic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79ABF7F5-2BAB-444F-848C-D5428011223A}"/>
              </a:ext>
            </a:extLst>
          </p:cNvPr>
          <p:cNvSpPr/>
          <p:nvPr/>
        </p:nvSpPr>
        <p:spPr>
          <a:xfrm>
            <a:off x="4538667" y="7924759"/>
            <a:ext cx="8915400" cy="603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Mediante curl se postea información direcamente en la base de datos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ED5F319C-E87D-A946-986B-BE656D7ACA8F}"/>
              </a:ext>
            </a:extLst>
          </p:cNvPr>
          <p:cNvSpPr/>
          <p:nvPr/>
        </p:nvSpPr>
        <p:spPr>
          <a:xfrm>
            <a:off x="5974263" y="6937401"/>
            <a:ext cx="2655817" cy="60325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Accion a realizar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BDD9B50-A04A-3D42-8A14-8DEC4E4C804E}"/>
              </a:ext>
            </a:extLst>
          </p:cNvPr>
          <p:cNvSpPr/>
          <p:nvPr/>
        </p:nvSpPr>
        <p:spPr>
          <a:xfrm>
            <a:off x="9307582" y="6937401"/>
            <a:ext cx="2655817" cy="603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Insertar en base de datos</a:t>
            </a: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593EA8E6-3C64-1B44-8C93-0ACFCF5A8E2F}"/>
              </a:ext>
            </a:extLst>
          </p:cNvPr>
          <p:cNvSpPr/>
          <p:nvPr/>
        </p:nvSpPr>
        <p:spPr>
          <a:xfrm>
            <a:off x="4267200" y="3707045"/>
            <a:ext cx="1447800" cy="4908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6404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210E469-DA36-1841-9946-587EEA19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383022"/>
            <a:ext cx="15456330" cy="1832235"/>
          </a:xfrm>
          <a:prstGeom prst="rect">
            <a:avLst/>
          </a:prstGeom>
        </p:spPr>
      </p:pic>
      <p:sp>
        <p:nvSpPr>
          <p:cNvPr id="33" name="AutoShape 2">
            <a:extLst>
              <a:ext uri="{FF2B5EF4-FFF2-40B4-BE49-F238E27FC236}">
                <a16:creationId xmlns:a16="http://schemas.microsoft.com/office/drawing/2014/main" id="{F0E35501-94A2-7041-8CFE-7BBACC0D1239}"/>
              </a:ext>
            </a:extLst>
          </p:cNvPr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F5A700"/>
          </a:solidFill>
        </p:spPr>
        <p:txBody>
          <a:bodyPr anchor="ctr"/>
          <a:lstStyle/>
          <a:p>
            <a:pPr algn="ctr"/>
            <a:r>
              <a:rPr lang="en-US" sz="4000" spc="56" dirty="0" err="1">
                <a:solidFill>
                  <a:srgbClr val="14110F"/>
                </a:solidFill>
                <a:latin typeface="Roboto"/>
              </a:rPr>
              <a:t>Predicciones</a:t>
            </a:r>
            <a:r>
              <a:rPr lang="en-US" sz="4000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4000" spc="56" dirty="0" err="1">
                <a:solidFill>
                  <a:srgbClr val="14110F"/>
                </a:solidFill>
                <a:latin typeface="Roboto"/>
              </a:rPr>
              <a:t>puntuales</a:t>
            </a:r>
            <a:r>
              <a:rPr lang="en-US" sz="4000" spc="56" dirty="0">
                <a:solidFill>
                  <a:srgbClr val="14110F"/>
                </a:solidFill>
                <a:latin typeface="Roboto"/>
              </a:rPr>
              <a:t> para una </a:t>
            </a:r>
            <a:r>
              <a:rPr lang="en-US" sz="4000" spc="56" dirty="0" err="1">
                <a:solidFill>
                  <a:srgbClr val="14110F"/>
                </a:solidFill>
                <a:latin typeface="Roboto"/>
              </a:rPr>
              <a:t>observación</a:t>
            </a:r>
            <a:r>
              <a:rPr lang="en-US" sz="4000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4000" spc="56" dirty="0" err="1">
                <a:solidFill>
                  <a:srgbClr val="14110F"/>
                </a:solidFill>
                <a:latin typeface="Roboto"/>
              </a:rPr>
              <a:t>nueva</a:t>
            </a:r>
            <a:endParaRPr lang="es-MX" sz="4000" dirty="0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B0724CC-0FB7-E54B-AEF0-880C27613B1B}"/>
              </a:ext>
            </a:extLst>
          </p:cNvPr>
          <p:cNvSpPr/>
          <p:nvPr/>
        </p:nvSpPr>
        <p:spPr>
          <a:xfrm>
            <a:off x="4552521" y="8811888"/>
            <a:ext cx="8915399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Mensaje de predicciones hechas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B5A42A62-F5AC-0A4D-8D02-4A8979DA2801}"/>
              </a:ext>
            </a:extLst>
          </p:cNvPr>
          <p:cNvSpPr/>
          <p:nvPr/>
        </p:nvSpPr>
        <p:spPr>
          <a:xfrm>
            <a:off x="4538667" y="7924759"/>
            <a:ext cx="8915400" cy="603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Mediante curl se postea información para recibir una predicción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D0FB338E-4D5F-404B-BBAF-4F20BAC5930A}"/>
              </a:ext>
            </a:extLst>
          </p:cNvPr>
          <p:cNvSpPr/>
          <p:nvPr/>
        </p:nvSpPr>
        <p:spPr>
          <a:xfrm>
            <a:off x="5974263" y="6937401"/>
            <a:ext cx="2655817" cy="60325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Accion a realizar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C214DE42-7FF3-504C-A8EC-4ECBFD3E3BD4}"/>
              </a:ext>
            </a:extLst>
          </p:cNvPr>
          <p:cNvSpPr/>
          <p:nvPr/>
        </p:nvSpPr>
        <p:spPr>
          <a:xfrm>
            <a:off x="9307582" y="6937401"/>
            <a:ext cx="2655817" cy="603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Nueva predicción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4D82B9B-995E-B648-A7BE-7F8B9249F3F2}"/>
              </a:ext>
            </a:extLst>
          </p:cNvPr>
          <p:cNvSpPr/>
          <p:nvPr/>
        </p:nvSpPr>
        <p:spPr>
          <a:xfrm>
            <a:off x="4267200" y="3707045"/>
            <a:ext cx="1828800" cy="4908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0C2C5E0-C7D1-8441-AA89-D58FD599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880" y="4700960"/>
            <a:ext cx="15441650" cy="17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32412" y="0"/>
            <a:ext cx="7691381" cy="10287000"/>
          </a:xfrm>
          <a:prstGeom prst="rect">
            <a:avLst/>
          </a:prstGeom>
          <a:solidFill>
            <a:srgbClr val="F5A700"/>
          </a:solidFill>
        </p:spPr>
      </p:sp>
      <p:grpSp>
        <p:nvGrpSpPr>
          <p:cNvPr id="3" name="Group 3"/>
          <p:cNvGrpSpPr/>
          <p:nvPr/>
        </p:nvGrpSpPr>
        <p:grpSpPr>
          <a:xfrm>
            <a:off x="9341441" y="1028700"/>
            <a:ext cx="7917859" cy="8229600"/>
            <a:chOff x="0" y="0"/>
            <a:chExt cx="2678387" cy="2783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78387" cy="2783840"/>
            </a:xfrm>
            <a:custGeom>
              <a:avLst/>
              <a:gdLst/>
              <a:ahLst/>
              <a:cxnLst/>
              <a:rect l="l" t="t" r="r" b="b"/>
              <a:pathLst>
                <a:path w="2678387" h="2783840">
                  <a:moveTo>
                    <a:pt x="2553927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3927" y="0"/>
                  </a:lnTo>
                  <a:cubicBezTo>
                    <a:pt x="2622507" y="0"/>
                    <a:pt x="2678387" y="55880"/>
                    <a:pt x="2678387" y="124460"/>
                  </a:cubicBezTo>
                  <a:lnTo>
                    <a:pt x="2678387" y="2659380"/>
                  </a:lnTo>
                  <a:cubicBezTo>
                    <a:pt x="2678387" y="2727960"/>
                    <a:pt x="2622507" y="2783840"/>
                    <a:pt x="2553927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732412" y="3078832"/>
            <a:ext cx="6526888" cy="4129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800" b="1" spc="56" dirty="0" err="1">
                <a:solidFill>
                  <a:srgbClr val="14110F"/>
                </a:solidFill>
                <a:latin typeface="Roboto"/>
              </a:rPr>
              <a:t>Representación</a:t>
            </a:r>
            <a:r>
              <a:rPr lang="en-US" sz="2800" b="1" spc="56" dirty="0">
                <a:solidFill>
                  <a:srgbClr val="14110F"/>
                </a:solidFill>
                <a:latin typeface="Roboto"/>
              </a:rPr>
              <a:t> visual del Proyecto</a:t>
            </a:r>
          </a:p>
          <a:p>
            <a:pPr>
              <a:lnSpc>
                <a:spcPts val="3639"/>
              </a:lnSpc>
            </a:pPr>
            <a:endParaRPr lang="en-US" sz="2800" spc="56" dirty="0">
              <a:solidFill>
                <a:srgbClr val="14110F"/>
              </a:solidFill>
              <a:latin typeface="Roboto"/>
            </a:endParaRPr>
          </a:p>
          <a:p>
            <a:pPr>
              <a:lnSpc>
                <a:spcPts val="3639"/>
              </a:lnSpc>
            </a:pP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Monitoreo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del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desempeño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del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modelo</a:t>
            </a:r>
            <a:endParaRPr lang="en-US" sz="2800" spc="56" dirty="0">
              <a:solidFill>
                <a:srgbClr val="14110F"/>
              </a:solidFill>
              <a:latin typeface="Roboto"/>
            </a:endParaRPr>
          </a:p>
          <a:p>
            <a:pPr>
              <a:lnSpc>
                <a:spcPts val="3639"/>
              </a:lnSpc>
            </a:pPr>
            <a:endParaRPr lang="en-US" sz="2800" spc="56" dirty="0">
              <a:solidFill>
                <a:srgbClr val="14110F"/>
              </a:solidFill>
              <a:latin typeface="Roboto"/>
            </a:endParaRPr>
          </a:p>
          <a:p>
            <a:pPr>
              <a:lnSpc>
                <a:spcPts val="3639"/>
              </a:lnSpc>
            </a:pP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Revisión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periódica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de la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capacidad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de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clasificación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entre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clases</a:t>
            </a:r>
            <a:endParaRPr lang="en-US" sz="2800" spc="56" dirty="0">
              <a:solidFill>
                <a:srgbClr val="14110F"/>
              </a:solidFill>
              <a:latin typeface="Roboto"/>
            </a:endParaRPr>
          </a:p>
          <a:p>
            <a:pPr>
              <a:lnSpc>
                <a:spcPts val="3639"/>
              </a:lnSpc>
            </a:pPr>
            <a:endParaRPr lang="en-US" sz="2800" spc="56" dirty="0">
              <a:solidFill>
                <a:srgbClr val="14110F"/>
              </a:solidFill>
              <a:latin typeface="Roboto"/>
            </a:endParaRPr>
          </a:p>
          <a:p>
            <a:pPr>
              <a:lnSpc>
                <a:spcPts val="3639"/>
              </a:lnSpc>
            </a:pP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Análisis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a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detalle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de las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criaturas</a:t>
            </a:r>
            <a:endParaRPr lang="en-US" sz="2800" spc="56" dirty="0">
              <a:solidFill>
                <a:srgbClr val="14110F"/>
              </a:solidFill>
              <a:latin typeface="Roboto"/>
            </a:endParaRPr>
          </a:p>
          <a:p>
            <a:pPr>
              <a:lnSpc>
                <a:spcPts val="3639"/>
              </a:lnSpc>
            </a:pPr>
            <a:endParaRPr lang="en-US" sz="2800" spc="56" dirty="0">
              <a:solidFill>
                <a:srgbClr val="14110F"/>
              </a:solidFill>
              <a:latin typeface="Roboto"/>
            </a:endParaRPr>
          </a:p>
        </p:txBody>
      </p:sp>
      <p:pic>
        <p:nvPicPr>
          <p:cNvPr id="11" name="Imagen 10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B2C1EC79-1D36-CC46-82A0-D42DB6785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7" r="3129" b="5902"/>
          <a:stretch/>
        </p:blipFill>
        <p:spPr>
          <a:xfrm>
            <a:off x="2140432" y="4152900"/>
            <a:ext cx="8018774" cy="3940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727BB69-D2CE-5545-B1B9-625CFD990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t="4065" r="2011" b="10412"/>
          <a:stretch/>
        </p:blipFill>
        <p:spPr>
          <a:xfrm>
            <a:off x="740502" y="1140142"/>
            <a:ext cx="7449146" cy="369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07132" y="1212850"/>
            <a:ext cx="14073737" cy="1853246"/>
            <a:chOff x="0" y="0"/>
            <a:chExt cx="18764982" cy="2470995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8764982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400"/>
                </a:lnSpc>
                <a:spcBef>
                  <a:spcPct val="0"/>
                </a:spcBef>
              </a:pPr>
              <a:r>
                <a:rPr lang="en-US" sz="8000" u="none" spc="-80" dirty="0">
                  <a:solidFill>
                    <a:srgbClr val="FFFFFF"/>
                  </a:solidFill>
                  <a:latin typeface="Roboto Bold"/>
                </a:rPr>
                <a:t>Clustering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36325"/>
              <a:ext cx="1876498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spc="47" dirty="0" err="1">
                  <a:solidFill>
                    <a:srgbClr val="FFFFFF"/>
                  </a:solidFill>
                  <a:latin typeface="Roboto"/>
                </a:rPr>
                <a:t>Conformación</a:t>
              </a:r>
              <a:r>
                <a:rPr lang="en-US" sz="2399" u="none" spc="47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en-US" sz="2399" u="none" spc="47" dirty="0" err="1">
                  <a:solidFill>
                    <a:srgbClr val="FFFFFF"/>
                  </a:solidFill>
                  <a:latin typeface="Roboto"/>
                </a:rPr>
                <a:t>equipos</a:t>
              </a:r>
              <a:r>
                <a:rPr lang="en-US" sz="2399" u="none" spc="47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399" u="none" spc="47" dirty="0" err="1">
                  <a:solidFill>
                    <a:srgbClr val="FFFFFF"/>
                  </a:solidFill>
                  <a:latin typeface="Roboto"/>
                </a:rPr>
                <a:t>en</a:t>
              </a:r>
              <a:r>
                <a:rPr lang="en-US" sz="2399" u="none" spc="47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399" u="none" spc="47" dirty="0" err="1">
                  <a:solidFill>
                    <a:srgbClr val="FFFFFF"/>
                  </a:solidFill>
                  <a:latin typeface="Roboto"/>
                </a:rPr>
                <a:t>organizciones</a:t>
              </a:r>
              <a:r>
                <a:rPr lang="en-US" sz="2399" u="none" spc="47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399" u="none" spc="47" dirty="0" err="1">
                  <a:solidFill>
                    <a:srgbClr val="FFFFFF"/>
                  </a:solidFill>
                  <a:latin typeface="Roboto"/>
                </a:rPr>
                <a:t>deportivas</a:t>
              </a:r>
              <a:r>
                <a:rPr lang="en-US" sz="2399" u="none" spc="47" dirty="0">
                  <a:solidFill>
                    <a:srgbClr val="FFFFFF"/>
                  </a:solidFill>
                  <a:latin typeface="Roboto"/>
                </a:rPr>
                <a:t> y </a:t>
              </a:r>
              <a:r>
                <a:rPr lang="en-US" sz="2399" u="none" spc="47" dirty="0" err="1">
                  <a:solidFill>
                    <a:srgbClr val="FFFFFF"/>
                  </a:solidFill>
                  <a:latin typeface="Roboto"/>
                </a:rPr>
                <a:t>empresariales</a:t>
              </a:r>
              <a:endParaRPr lang="en-US" sz="2399" u="none" spc="47" dirty="0">
                <a:solidFill>
                  <a:srgbClr val="FFFFFF"/>
                </a:solidFill>
                <a:latin typeface="Roboto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14110F"/>
          </a:solidFill>
        </p:spPr>
      </p:sp>
      <p:grpSp>
        <p:nvGrpSpPr>
          <p:cNvPr id="7" name="Group 7"/>
          <p:cNvGrpSpPr/>
          <p:nvPr/>
        </p:nvGrpSpPr>
        <p:grpSpPr>
          <a:xfrm>
            <a:off x="1570669" y="4078129"/>
            <a:ext cx="4621105" cy="3604307"/>
            <a:chOff x="0" y="0"/>
            <a:chExt cx="1563189" cy="12192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3189" cy="1219235"/>
            </a:xfrm>
            <a:custGeom>
              <a:avLst/>
              <a:gdLst/>
              <a:ahLst/>
              <a:cxnLst/>
              <a:rect l="l" t="t" r="r" b="b"/>
              <a:pathLst>
                <a:path w="1563189" h="1219235">
                  <a:moveTo>
                    <a:pt x="1438729" y="1219235"/>
                  </a:moveTo>
                  <a:lnTo>
                    <a:pt x="124460" y="1219235"/>
                  </a:lnTo>
                  <a:cubicBezTo>
                    <a:pt x="55880" y="1219235"/>
                    <a:pt x="0" y="1163355"/>
                    <a:pt x="0" y="10947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38729" y="0"/>
                  </a:lnTo>
                  <a:cubicBezTo>
                    <a:pt x="1507309" y="0"/>
                    <a:pt x="1563189" y="55880"/>
                    <a:pt x="1563189" y="124460"/>
                  </a:cubicBezTo>
                  <a:lnTo>
                    <a:pt x="1563189" y="1094775"/>
                  </a:lnTo>
                  <a:cubicBezTo>
                    <a:pt x="1563189" y="1163355"/>
                    <a:pt x="1507309" y="1219235"/>
                    <a:pt x="1438729" y="1219235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978446" y="6348605"/>
            <a:ext cx="37019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800" u="none" spc="56" dirty="0" err="1">
                <a:solidFill>
                  <a:srgbClr val="14110F"/>
                </a:solidFill>
                <a:latin typeface="Roboto Bold"/>
              </a:rPr>
              <a:t>Selección</a:t>
            </a:r>
            <a:r>
              <a:rPr lang="en-US" sz="2800" u="none" spc="56" dirty="0">
                <a:solidFill>
                  <a:srgbClr val="14110F"/>
                </a:solidFill>
                <a:latin typeface="Roboto Bold"/>
              </a:rPr>
              <a:t> de personal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8446" y="4287257"/>
            <a:ext cx="3302480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600" u="none" spc="-56">
                <a:solidFill>
                  <a:srgbClr val="14110F">
                    <a:alpha val="29804"/>
                  </a:srgbClr>
                </a:solidFill>
                <a:latin typeface="Roboto"/>
              </a:rPr>
              <a:t>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33447" y="4078129"/>
            <a:ext cx="4621105" cy="3604307"/>
            <a:chOff x="0" y="0"/>
            <a:chExt cx="1563189" cy="12192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3189" cy="1219235"/>
            </a:xfrm>
            <a:custGeom>
              <a:avLst/>
              <a:gdLst/>
              <a:ahLst/>
              <a:cxnLst/>
              <a:rect l="l" t="t" r="r" b="b"/>
              <a:pathLst>
                <a:path w="1563189" h="1219235">
                  <a:moveTo>
                    <a:pt x="1438729" y="1219235"/>
                  </a:moveTo>
                  <a:lnTo>
                    <a:pt x="124460" y="1219235"/>
                  </a:lnTo>
                  <a:cubicBezTo>
                    <a:pt x="55880" y="1219235"/>
                    <a:pt x="0" y="1163355"/>
                    <a:pt x="0" y="10947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38729" y="0"/>
                  </a:lnTo>
                  <a:cubicBezTo>
                    <a:pt x="1507309" y="0"/>
                    <a:pt x="1563189" y="55880"/>
                    <a:pt x="1563189" y="124460"/>
                  </a:cubicBezTo>
                  <a:lnTo>
                    <a:pt x="1563189" y="1094775"/>
                  </a:lnTo>
                  <a:cubicBezTo>
                    <a:pt x="1563189" y="1163355"/>
                    <a:pt x="1507309" y="1219235"/>
                    <a:pt x="1438729" y="1219235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241224" y="6348605"/>
            <a:ext cx="404151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u="none" spc="56" dirty="0" err="1">
                <a:solidFill>
                  <a:srgbClr val="14110F"/>
                </a:solidFill>
                <a:latin typeface="Roboto Bold"/>
              </a:rPr>
              <a:t>Análisis</a:t>
            </a:r>
            <a:r>
              <a:rPr lang="en-US" sz="2800" u="none" spc="56" dirty="0">
                <a:solidFill>
                  <a:srgbClr val="14110F"/>
                </a:solidFill>
                <a:latin typeface="Roboto Bold"/>
              </a:rPr>
              <a:t> </a:t>
            </a:r>
            <a:r>
              <a:rPr lang="en-US" sz="2800" u="none" spc="56" dirty="0" err="1">
                <a:solidFill>
                  <a:srgbClr val="14110F"/>
                </a:solidFill>
                <a:latin typeface="Roboto Bold"/>
              </a:rPr>
              <a:t>cuantitativo</a:t>
            </a:r>
            <a:r>
              <a:rPr lang="en-US" sz="2800" u="none" spc="56" dirty="0">
                <a:solidFill>
                  <a:srgbClr val="14110F"/>
                </a:solidFill>
                <a:latin typeface="Roboto Bold"/>
              </a:rPr>
              <a:t> y </a:t>
            </a:r>
            <a:r>
              <a:rPr lang="en-US" sz="2800" u="none" spc="56" dirty="0" err="1">
                <a:solidFill>
                  <a:srgbClr val="14110F"/>
                </a:solidFill>
                <a:latin typeface="Roboto Bold"/>
              </a:rPr>
              <a:t>cualitativo</a:t>
            </a:r>
            <a:endParaRPr lang="en-US" sz="2800" u="none" spc="56" dirty="0">
              <a:solidFill>
                <a:srgbClr val="14110F"/>
              </a:solidFill>
              <a:latin typeface="Robo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41224" y="4287257"/>
            <a:ext cx="3302480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600" u="none" spc="-56">
                <a:solidFill>
                  <a:srgbClr val="14110F">
                    <a:alpha val="29804"/>
                  </a:srgbClr>
                </a:solidFill>
                <a:latin typeface="Roboto"/>
              </a:rPr>
              <a:t>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96226" y="4078129"/>
            <a:ext cx="4621105" cy="3604307"/>
            <a:chOff x="0" y="0"/>
            <a:chExt cx="1563189" cy="12192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63189" cy="1219235"/>
            </a:xfrm>
            <a:custGeom>
              <a:avLst/>
              <a:gdLst/>
              <a:ahLst/>
              <a:cxnLst/>
              <a:rect l="l" t="t" r="r" b="b"/>
              <a:pathLst>
                <a:path w="1563189" h="1219235">
                  <a:moveTo>
                    <a:pt x="1438729" y="1219235"/>
                  </a:moveTo>
                  <a:lnTo>
                    <a:pt x="124460" y="1219235"/>
                  </a:lnTo>
                  <a:cubicBezTo>
                    <a:pt x="55880" y="1219235"/>
                    <a:pt x="0" y="1163355"/>
                    <a:pt x="0" y="10947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38729" y="0"/>
                  </a:lnTo>
                  <a:cubicBezTo>
                    <a:pt x="1507309" y="0"/>
                    <a:pt x="1563189" y="55880"/>
                    <a:pt x="1563189" y="124460"/>
                  </a:cubicBezTo>
                  <a:lnTo>
                    <a:pt x="1563189" y="1094775"/>
                  </a:lnTo>
                  <a:cubicBezTo>
                    <a:pt x="1563189" y="1163355"/>
                    <a:pt x="1507309" y="1219235"/>
                    <a:pt x="1438729" y="1219235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504003" y="6348605"/>
            <a:ext cx="3701958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spc="56" dirty="0" err="1">
                <a:solidFill>
                  <a:srgbClr val="14110F"/>
                </a:solidFill>
                <a:latin typeface="Roboto Bold"/>
              </a:rPr>
              <a:t>Decisión</a:t>
            </a:r>
            <a:r>
              <a:rPr lang="en-US" sz="2800" spc="56" dirty="0">
                <a:solidFill>
                  <a:srgbClr val="14110F"/>
                </a:solidFill>
                <a:latin typeface="Roboto Bold"/>
              </a:rPr>
              <a:t> </a:t>
            </a:r>
            <a:r>
              <a:rPr lang="en-US" sz="2800" spc="56" dirty="0" err="1">
                <a:solidFill>
                  <a:srgbClr val="14110F"/>
                </a:solidFill>
                <a:latin typeface="Roboto Bold"/>
              </a:rPr>
              <a:t>basada</a:t>
            </a:r>
            <a:r>
              <a:rPr lang="en-US" sz="2800" spc="56" dirty="0">
                <a:solidFill>
                  <a:srgbClr val="14110F"/>
                </a:solidFill>
                <a:latin typeface="Roboto Bold"/>
              </a:rPr>
              <a:t> </a:t>
            </a:r>
            <a:r>
              <a:rPr lang="en-US" sz="2800" spc="56" dirty="0" err="1">
                <a:solidFill>
                  <a:srgbClr val="14110F"/>
                </a:solidFill>
                <a:latin typeface="Roboto Bold"/>
              </a:rPr>
              <a:t>en</a:t>
            </a:r>
            <a:r>
              <a:rPr lang="en-US" sz="2800" spc="56" dirty="0">
                <a:solidFill>
                  <a:srgbClr val="14110F"/>
                </a:solidFill>
                <a:latin typeface="Roboto Bold"/>
              </a:rPr>
              <a:t> </a:t>
            </a:r>
            <a:r>
              <a:rPr lang="en-US" sz="2800" spc="56" dirty="0" err="1">
                <a:solidFill>
                  <a:srgbClr val="14110F"/>
                </a:solidFill>
                <a:latin typeface="Roboto Bold"/>
              </a:rPr>
              <a:t>datos</a:t>
            </a:r>
            <a:endParaRPr lang="en-US" sz="2800" u="none" spc="56" dirty="0">
              <a:solidFill>
                <a:srgbClr val="14110F"/>
              </a:solidFill>
              <a:latin typeface="Robo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04003" y="4287257"/>
            <a:ext cx="3302480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600" u="none" spc="-56">
                <a:solidFill>
                  <a:srgbClr val="14110F">
                    <a:alpha val="29804"/>
                  </a:srgbClr>
                </a:solidFill>
                <a:latin typeface="Roboto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32412" y="0"/>
            <a:ext cx="7691381" cy="10287000"/>
          </a:xfrm>
          <a:prstGeom prst="rect">
            <a:avLst/>
          </a:prstGeom>
          <a:solidFill>
            <a:srgbClr val="F5A700"/>
          </a:solidFill>
        </p:spPr>
      </p:sp>
      <p:grpSp>
        <p:nvGrpSpPr>
          <p:cNvPr id="3" name="Group 3"/>
          <p:cNvGrpSpPr/>
          <p:nvPr/>
        </p:nvGrpSpPr>
        <p:grpSpPr>
          <a:xfrm>
            <a:off x="9341440" y="1046918"/>
            <a:ext cx="7917859" cy="2351341"/>
            <a:chOff x="0" y="0"/>
            <a:chExt cx="2678387" cy="795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78387" cy="795392"/>
            </a:xfrm>
            <a:custGeom>
              <a:avLst/>
              <a:gdLst/>
              <a:ahLst/>
              <a:cxnLst/>
              <a:rect l="l" t="t" r="r" b="b"/>
              <a:pathLst>
                <a:path w="2678387" h="795392">
                  <a:moveTo>
                    <a:pt x="2553927" y="795392"/>
                  </a:moveTo>
                  <a:lnTo>
                    <a:pt x="124460" y="795392"/>
                  </a:lnTo>
                  <a:cubicBezTo>
                    <a:pt x="55880" y="795392"/>
                    <a:pt x="0" y="739512"/>
                    <a:pt x="0" y="6709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3927" y="0"/>
                  </a:lnTo>
                  <a:cubicBezTo>
                    <a:pt x="2622507" y="0"/>
                    <a:pt x="2678387" y="55880"/>
                    <a:pt x="2678387" y="124460"/>
                  </a:cubicBezTo>
                  <a:lnTo>
                    <a:pt x="2678387" y="670932"/>
                  </a:lnTo>
                  <a:cubicBezTo>
                    <a:pt x="2678387" y="739512"/>
                    <a:pt x="2622507" y="795392"/>
                    <a:pt x="2553927" y="7953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341441" y="3967829"/>
            <a:ext cx="7917859" cy="2351341"/>
            <a:chOff x="0" y="0"/>
            <a:chExt cx="2678387" cy="7953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78387" cy="795392"/>
            </a:xfrm>
            <a:custGeom>
              <a:avLst/>
              <a:gdLst/>
              <a:ahLst/>
              <a:cxnLst/>
              <a:rect l="l" t="t" r="r" b="b"/>
              <a:pathLst>
                <a:path w="2678387" h="795392">
                  <a:moveTo>
                    <a:pt x="2553927" y="795392"/>
                  </a:moveTo>
                  <a:lnTo>
                    <a:pt x="124460" y="795392"/>
                  </a:lnTo>
                  <a:cubicBezTo>
                    <a:pt x="55880" y="795392"/>
                    <a:pt x="0" y="739512"/>
                    <a:pt x="0" y="6709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3927" y="0"/>
                  </a:lnTo>
                  <a:cubicBezTo>
                    <a:pt x="2622507" y="0"/>
                    <a:pt x="2678387" y="55880"/>
                    <a:pt x="2678387" y="124460"/>
                  </a:cubicBezTo>
                  <a:lnTo>
                    <a:pt x="2678387" y="670932"/>
                  </a:lnTo>
                  <a:cubicBezTo>
                    <a:pt x="2678387" y="739512"/>
                    <a:pt x="2622507" y="795392"/>
                    <a:pt x="2553927" y="7953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41441" y="6906959"/>
            <a:ext cx="7917859" cy="2351341"/>
            <a:chOff x="0" y="0"/>
            <a:chExt cx="2678387" cy="7953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78387" cy="795392"/>
            </a:xfrm>
            <a:custGeom>
              <a:avLst/>
              <a:gdLst/>
              <a:ahLst/>
              <a:cxnLst/>
              <a:rect l="l" t="t" r="r" b="b"/>
              <a:pathLst>
                <a:path w="2678387" h="795392">
                  <a:moveTo>
                    <a:pt x="2553927" y="795392"/>
                  </a:moveTo>
                  <a:lnTo>
                    <a:pt x="124460" y="795392"/>
                  </a:lnTo>
                  <a:cubicBezTo>
                    <a:pt x="55880" y="795392"/>
                    <a:pt x="0" y="739512"/>
                    <a:pt x="0" y="6709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3927" y="0"/>
                  </a:lnTo>
                  <a:cubicBezTo>
                    <a:pt x="2622507" y="0"/>
                    <a:pt x="2678387" y="55880"/>
                    <a:pt x="2678387" y="124460"/>
                  </a:cubicBezTo>
                  <a:lnTo>
                    <a:pt x="2678387" y="670932"/>
                  </a:lnTo>
                  <a:cubicBezTo>
                    <a:pt x="2678387" y="739512"/>
                    <a:pt x="2622507" y="795392"/>
                    <a:pt x="2553927" y="7953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8455649"/>
            <a:ext cx="1338355" cy="802651"/>
            <a:chOff x="0" y="0"/>
            <a:chExt cx="1784474" cy="107020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4110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028700" y="836386"/>
            <a:ext cx="8115300" cy="2340384"/>
            <a:chOff x="0" y="-76200"/>
            <a:chExt cx="9940444" cy="312051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6200"/>
              <a:ext cx="9940444" cy="3120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60"/>
                </a:lnSpc>
                <a:spcBef>
                  <a:spcPct val="0"/>
                </a:spcBef>
              </a:pPr>
              <a:r>
                <a:rPr lang="en-US" sz="7200" u="none" spc="-72" dirty="0" err="1">
                  <a:solidFill>
                    <a:srgbClr val="14110F"/>
                  </a:solidFill>
                  <a:latin typeface="Roboto"/>
                </a:rPr>
                <a:t>Pokemon</a:t>
              </a:r>
              <a:r>
                <a:rPr lang="en-US" sz="7200" u="none" spc="-72" dirty="0">
                  <a:solidFill>
                    <a:srgbClr val="14110F"/>
                  </a:solidFill>
                  <a:latin typeface="Roboto"/>
                </a:rPr>
                <a:t> clustering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72071"/>
              <a:ext cx="9940444" cy="1119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48" dirty="0">
                  <a:solidFill>
                    <a:srgbClr val="14110F"/>
                  </a:solidFill>
                  <a:latin typeface="Roboto"/>
                </a:rPr>
                <a:t>800 </a:t>
              </a:r>
              <a:r>
                <a:rPr lang="en-US" sz="2400" spc="48" dirty="0" err="1">
                  <a:solidFill>
                    <a:srgbClr val="14110F"/>
                  </a:solidFill>
                  <a:latin typeface="Roboto"/>
                </a:rPr>
                <a:t>pokemon</a:t>
              </a:r>
              <a:endParaRPr lang="en-US" sz="2400" spc="48" dirty="0">
                <a:solidFill>
                  <a:srgbClr val="14110F"/>
                </a:solidFill>
                <a:latin typeface="Roboto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48" dirty="0">
                  <a:solidFill>
                    <a:srgbClr val="14110F"/>
                  </a:solidFill>
                  <a:latin typeface="Roboto"/>
                </a:rPr>
                <a:t>+40 variables </a:t>
              </a:r>
              <a:r>
                <a:rPr lang="en-US" sz="2400" spc="48" dirty="0" err="1">
                  <a:solidFill>
                    <a:srgbClr val="14110F"/>
                  </a:solidFill>
                  <a:latin typeface="Roboto"/>
                </a:rPr>
                <a:t>físicas</a:t>
              </a:r>
              <a:r>
                <a:rPr lang="en-US" sz="2400" spc="48" dirty="0">
                  <a:solidFill>
                    <a:srgbClr val="14110F"/>
                  </a:solidFill>
                  <a:latin typeface="Roboto"/>
                </a:rPr>
                <a:t> y de </a:t>
              </a:r>
              <a:r>
                <a:rPr lang="en-US" sz="2400" spc="48" dirty="0" err="1">
                  <a:solidFill>
                    <a:srgbClr val="14110F"/>
                  </a:solidFill>
                  <a:latin typeface="Roboto"/>
                </a:rPr>
                <a:t>desmpeño</a:t>
              </a:r>
              <a:r>
                <a:rPr lang="en-US" sz="2400" spc="48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2400" spc="48" dirty="0" err="1">
                  <a:solidFill>
                    <a:srgbClr val="14110F"/>
                  </a:solidFill>
                  <a:latin typeface="Roboto"/>
                </a:rPr>
                <a:t>en</a:t>
              </a:r>
              <a:r>
                <a:rPr lang="en-US" sz="2400" spc="48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2400" spc="48" dirty="0" err="1">
                  <a:solidFill>
                    <a:srgbClr val="14110F"/>
                  </a:solidFill>
                  <a:latin typeface="Roboto"/>
                </a:rPr>
                <a:t>batalla</a:t>
              </a:r>
              <a:endParaRPr lang="en-US" sz="2400" u="none" spc="48" dirty="0">
                <a:solidFill>
                  <a:srgbClr val="14110F"/>
                </a:solidFill>
                <a:latin typeface="Roboto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997891" y="1711293"/>
            <a:ext cx="931963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600" u="none" spc="-56">
                <a:solidFill>
                  <a:srgbClr val="14110F">
                    <a:alpha val="29804"/>
                  </a:srgbClr>
                </a:solidFill>
                <a:latin typeface="Roboto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97891" y="4650423"/>
            <a:ext cx="931963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600" u="none" spc="-56">
                <a:solidFill>
                  <a:srgbClr val="14110F">
                    <a:alpha val="29804"/>
                  </a:srgbClr>
                </a:solidFill>
                <a:latin typeface="Roboto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97891" y="7589552"/>
            <a:ext cx="931963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600" u="none" spc="-56">
                <a:solidFill>
                  <a:srgbClr val="14110F">
                    <a:alpha val="29804"/>
                  </a:srgbClr>
                </a:solidFill>
                <a:latin typeface="Roboto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11787" y="1953024"/>
            <a:ext cx="526426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</a:pPr>
            <a:r>
              <a:rPr lang="en-US" sz="2800" spc="56" dirty="0">
                <a:solidFill>
                  <a:srgbClr val="14110F"/>
                </a:solidFill>
                <a:latin typeface="Roboto"/>
              </a:rPr>
              <a:t>7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generaciones</a:t>
            </a:r>
            <a:endParaRPr lang="en-US" sz="2800" u="none" spc="56" dirty="0">
              <a:solidFill>
                <a:srgbClr val="14110F"/>
              </a:solidFill>
              <a:latin typeface="Robo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311787" y="4473060"/>
            <a:ext cx="5937694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</a:pPr>
            <a:r>
              <a:rPr lang="en-US" sz="2000" u="none" spc="56" dirty="0" err="1">
                <a:solidFill>
                  <a:srgbClr val="14110F"/>
                </a:solidFill>
                <a:latin typeface="Roboto"/>
              </a:rPr>
              <a:t>Habilidades</a:t>
            </a:r>
            <a:r>
              <a:rPr lang="en-US" sz="2000" u="none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000" u="none" spc="56" dirty="0" err="1">
                <a:solidFill>
                  <a:srgbClr val="14110F"/>
                </a:solidFill>
                <a:latin typeface="Roboto"/>
              </a:rPr>
              <a:t>físicas</a:t>
            </a:r>
            <a:r>
              <a:rPr lang="en-US" sz="2000" u="none" spc="56" dirty="0">
                <a:solidFill>
                  <a:srgbClr val="14110F"/>
                </a:solidFill>
                <a:latin typeface="Roboto"/>
              </a:rPr>
              <a:t> (</a:t>
            </a:r>
            <a:r>
              <a:rPr lang="en-US" sz="2000" u="none" spc="56" dirty="0" err="1">
                <a:solidFill>
                  <a:srgbClr val="14110F"/>
                </a:solidFill>
                <a:latin typeface="Roboto"/>
              </a:rPr>
              <a:t>anticipación</a:t>
            </a:r>
            <a:r>
              <a:rPr lang="en-US" sz="2000" u="none" spc="56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2000" u="none" spc="56" dirty="0" err="1">
                <a:solidFill>
                  <a:srgbClr val="14110F"/>
                </a:solidFill>
                <a:latin typeface="Roboto"/>
              </a:rPr>
              <a:t>telepatía</a:t>
            </a:r>
            <a:r>
              <a:rPr lang="en-US" sz="2000" u="none" spc="56" dirty="0">
                <a:solidFill>
                  <a:srgbClr val="14110F"/>
                </a:solidFill>
                <a:latin typeface="Roboto"/>
              </a:rPr>
              <a:t>,…)</a:t>
            </a:r>
          </a:p>
          <a:p>
            <a:pPr marL="0" lvl="0" indent="0" algn="l">
              <a:lnSpc>
                <a:spcPts val="3639"/>
              </a:lnSpc>
            </a:pPr>
            <a:r>
              <a:rPr lang="en-US" sz="2000" spc="56" dirty="0">
                <a:solidFill>
                  <a:srgbClr val="14110F"/>
                </a:solidFill>
                <a:latin typeface="Roboto"/>
              </a:rPr>
              <a:t>Fortaleza contra </a:t>
            </a:r>
            <a:r>
              <a:rPr lang="en-US" sz="2000" spc="56" dirty="0" err="1">
                <a:solidFill>
                  <a:srgbClr val="14110F"/>
                </a:solidFill>
                <a:latin typeface="Roboto"/>
              </a:rPr>
              <a:t>tipos</a:t>
            </a:r>
            <a:r>
              <a:rPr lang="en-US" sz="2000" spc="56" dirty="0">
                <a:solidFill>
                  <a:srgbClr val="14110F"/>
                </a:solidFill>
                <a:latin typeface="Roboto"/>
              </a:rPr>
              <a:t> de </a:t>
            </a:r>
            <a:r>
              <a:rPr lang="en-US" sz="2000" spc="56" dirty="0" err="1">
                <a:solidFill>
                  <a:srgbClr val="14110F"/>
                </a:solidFill>
                <a:latin typeface="Roboto"/>
              </a:rPr>
              <a:t>criaturas</a:t>
            </a:r>
            <a:r>
              <a:rPr lang="en-US" sz="2000" spc="56" dirty="0">
                <a:solidFill>
                  <a:srgbClr val="14110F"/>
                </a:solidFill>
                <a:latin typeface="Roboto"/>
              </a:rPr>
              <a:t> (</a:t>
            </a:r>
            <a:r>
              <a:rPr lang="en-US" sz="2000" spc="56" dirty="0" err="1">
                <a:solidFill>
                  <a:srgbClr val="14110F"/>
                </a:solidFill>
                <a:latin typeface="Roboto"/>
              </a:rPr>
              <a:t>fuego</a:t>
            </a:r>
            <a:r>
              <a:rPr lang="en-US" sz="2000" spc="56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2000" spc="56" dirty="0" err="1">
                <a:solidFill>
                  <a:srgbClr val="14110F"/>
                </a:solidFill>
                <a:latin typeface="Roboto"/>
              </a:rPr>
              <a:t>aire</a:t>
            </a:r>
            <a:r>
              <a:rPr lang="en-US" sz="2000" spc="56" dirty="0">
                <a:solidFill>
                  <a:srgbClr val="14110F"/>
                </a:solidFill>
                <a:latin typeface="Roboto"/>
              </a:rPr>
              <a:t>,…)</a:t>
            </a:r>
          </a:p>
          <a:p>
            <a:pPr marL="0" lvl="0" indent="0" algn="l">
              <a:lnSpc>
                <a:spcPts val="3639"/>
              </a:lnSpc>
            </a:pPr>
            <a:r>
              <a:rPr lang="en-US" sz="2000" u="none" spc="56" dirty="0" err="1">
                <a:solidFill>
                  <a:srgbClr val="14110F"/>
                </a:solidFill>
                <a:latin typeface="Roboto"/>
              </a:rPr>
              <a:t>Otros</a:t>
            </a:r>
            <a:r>
              <a:rPr lang="en-US" sz="2000" spc="56" dirty="0">
                <a:solidFill>
                  <a:srgbClr val="14110F"/>
                </a:solidFill>
                <a:latin typeface="Roboto"/>
              </a:rPr>
              <a:t> (</a:t>
            </a:r>
            <a:r>
              <a:rPr lang="en-US" sz="2000" u="none" spc="56" dirty="0" err="1">
                <a:solidFill>
                  <a:srgbClr val="14110F"/>
                </a:solidFill>
                <a:latin typeface="Roboto"/>
              </a:rPr>
              <a:t>porcentaje</a:t>
            </a:r>
            <a:r>
              <a:rPr lang="en-US" sz="2000" u="none" spc="56" dirty="0">
                <a:solidFill>
                  <a:srgbClr val="14110F"/>
                </a:solidFill>
                <a:latin typeface="Roboto"/>
              </a:rPr>
              <a:t> de </a:t>
            </a:r>
            <a:r>
              <a:rPr lang="en-US" sz="2000" u="none" spc="56" dirty="0" err="1">
                <a:solidFill>
                  <a:srgbClr val="14110F"/>
                </a:solidFill>
                <a:latin typeface="Roboto"/>
              </a:rPr>
              <a:t>captura</a:t>
            </a:r>
            <a:r>
              <a:rPr lang="en-US" sz="2000" u="none" spc="56" dirty="0">
                <a:solidFill>
                  <a:srgbClr val="14110F"/>
                </a:solidFill>
                <a:latin typeface="Roboto"/>
              </a:rPr>
              <a:t>, peso, </a:t>
            </a:r>
            <a:r>
              <a:rPr lang="en-US" sz="2000" u="none" spc="56" dirty="0" err="1">
                <a:solidFill>
                  <a:srgbClr val="14110F"/>
                </a:solidFill>
                <a:latin typeface="Roboto"/>
              </a:rPr>
              <a:t>altura</a:t>
            </a:r>
            <a:r>
              <a:rPr lang="en-US" sz="2000" u="none" spc="56" dirty="0">
                <a:solidFill>
                  <a:srgbClr val="14110F"/>
                </a:solidFill>
                <a:latin typeface="Roboto"/>
              </a:rPr>
              <a:t>,…)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11787" y="7608602"/>
            <a:ext cx="5264266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800" b="1" u="none" spc="56" dirty="0">
                <a:solidFill>
                  <a:srgbClr val="14110F"/>
                </a:solidFill>
                <a:latin typeface="Roboto"/>
              </a:rPr>
              <a:t>¿</a:t>
            </a:r>
            <a:r>
              <a:rPr lang="en-US" sz="2800" b="1" u="none" spc="56" dirty="0" err="1">
                <a:solidFill>
                  <a:srgbClr val="14110F"/>
                </a:solidFill>
                <a:latin typeface="Roboto"/>
              </a:rPr>
              <a:t>Cómo</a:t>
            </a:r>
            <a:r>
              <a:rPr lang="en-US" sz="2800" b="1" u="none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b="1" u="none" spc="56" dirty="0" err="1">
                <a:solidFill>
                  <a:srgbClr val="14110F"/>
                </a:solidFill>
                <a:latin typeface="Roboto"/>
              </a:rPr>
              <a:t>identificar</a:t>
            </a:r>
            <a:r>
              <a:rPr lang="en-US" sz="2800" b="1" u="none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b="1" u="none" spc="56" dirty="0" err="1">
                <a:solidFill>
                  <a:srgbClr val="14110F"/>
                </a:solidFill>
                <a:latin typeface="Roboto"/>
              </a:rPr>
              <a:t>qué</a:t>
            </a:r>
            <a:r>
              <a:rPr lang="en-US" sz="2800" b="1" u="none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b="1" u="none" spc="56" dirty="0" err="1">
                <a:solidFill>
                  <a:srgbClr val="14110F"/>
                </a:solidFill>
                <a:latin typeface="Roboto"/>
              </a:rPr>
              <a:t>criaturas</a:t>
            </a:r>
            <a:r>
              <a:rPr lang="en-US" sz="2800" b="1" u="none" spc="56" dirty="0">
                <a:solidFill>
                  <a:srgbClr val="14110F"/>
                </a:solidFill>
                <a:latin typeface="Roboto"/>
              </a:rPr>
              <a:t> son las </a:t>
            </a:r>
            <a:r>
              <a:rPr lang="en-US" sz="2800" b="1" u="none" spc="56" dirty="0" err="1">
                <a:solidFill>
                  <a:srgbClr val="14110F"/>
                </a:solidFill>
                <a:latin typeface="Roboto"/>
              </a:rPr>
              <a:t>mejores</a:t>
            </a:r>
            <a:r>
              <a:rPr lang="en-US" sz="2800" b="1" u="none" spc="56" dirty="0">
                <a:solidFill>
                  <a:srgbClr val="14110F"/>
                </a:solidFill>
                <a:latin typeface="Roboto"/>
              </a:rPr>
              <a:t> para ser </a:t>
            </a:r>
            <a:r>
              <a:rPr lang="en-US" sz="2800" b="1" u="none" spc="56" dirty="0" err="1">
                <a:solidFill>
                  <a:srgbClr val="14110F"/>
                </a:solidFill>
                <a:latin typeface="Roboto"/>
              </a:rPr>
              <a:t>capturadas</a:t>
            </a:r>
            <a:r>
              <a:rPr lang="en-US" sz="2800" b="1" spc="56" dirty="0">
                <a:solidFill>
                  <a:srgbClr val="14110F"/>
                </a:solidFill>
                <a:latin typeface="Roboto"/>
              </a:rPr>
              <a:t>?</a:t>
            </a:r>
            <a:endParaRPr lang="en-US" sz="2800" b="1" u="none" spc="56" dirty="0">
              <a:solidFill>
                <a:srgbClr val="14110F"/>
              </a:solidFill>
              <a:latin typeface="Roboto"/>
            </a:endParaRPr>
          </a:p>
        </p:txBody>
      </p:sp>
      <p:pic>
        <p:nvPicPr>
          <p:cNvPr id="26" name="Picture 2" descr="Así, ¿Qué sucede cuando Pokémon GO se queda sin nuevos Pokémon?? -">
            <a:extLst>
              <a:ext uri="{FF2B5EF4-FFF2-40B4-BE49-F238E27FC236}">
                <a16:creationId xmlns:a16="http://schemas.microsoft.com/office/drawing/2014/main" id="{2F9CFE01-1D90-7E43-82B8-030C052A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19" y="3664689"/>
            <a:ext cx="7444675" cy="4170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0306A721-2966-734B-B6ED-7CCB7F84D62F}"/>
              </a:ext>
            </a:extLst>
          </p:cNvPr>
          <p:cNvSpPr/>
          <p:nvPr/>
        </p:nvSpPr>
        <p:spPr>
          <a:xfrm>
            <a:off x="1028700" y="9741886"/>
            <a:ext cx="3218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24292F"/>
                </a:solidFill>
                <a:hlinkClick r:id="rId3"/>
              </a:rPr>
              <a:t>https://www.kaggle.com/rounakbanik/pokemon</a:t>
            </a:r>
            <a:endParaRPr lang="es-MX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AED68967-7D98-D74E-B9A0-07D21932C3E3}"/>
              </a:ext>
            </a:extLst>
          </p:cNvPr>
          <p:cNvSpPr/>
          <p:nvPr/>
        </p:nvSpPr>
        <p:spPr>
          <a:xfrm>
            <a:off x="7467600" y="3278321"/>
            <a:ext cx="3352800" cy="289560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extBox 2"/>
          <p:cNvSpPr txBox="1"/>
          <p:nvPr/>
        </p:nvSpPr>
        <p:spPr>
          <a:xfrm>
            <a:off x="3866208" y="952500"/>
            <a:ext cx="10555585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200" spc="-72" dirty="0" err="1">
                <a:solidFill>
                  <a:srgbClr val="14110F"/>
                </a:solidFill>
                <a:latin typeface="Roboto"/>
              </a:rPr>
              <a:t>Propuesta</a:t>
            </a:r>
            <a:r>
              <a:rPr lang="en-US" sz="7200" spc="-72" dirty="0">
                <a:solidFill>
                  <a:srgbClr val="14110F"/>
                </a:solidFill>
                <a:latin typeface="Roboto"/>
              </a:rPr>
              <a:t> de </a:t>
            </a:r>
            <a:r>
              <a:rPr lang="en-US" sz="7200" spc="-72" dirty="0" err="1">
                <a:solidFill>
                  <a:srgbClr val="14110F"/>
                </a:solidFill>
                <a:latin typeface="Roboto"/>
              </a:rPr>
              <a:t>solución</a:t>
            </a:r>
            <a:endParaRPr lang="en-US" sz="7200" spc="-72" dirty="0">
              <a:solidFill>
                <a:srgbClr val="14110F"/>
              </a:solidFill>
              <a:latin typeface="Robo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54279" y="3438721"/>
            <a:ext cx="3441870" cy="3360467"/>
            <a:chOff x="0" y="0"/>
            <a:chExt cx="1164287" cy="11367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4287" cy="1136751"/>
            </a:xfrm>
            <a:custGeom>
              <a:avLst/>
              <a:gdLst/>
              <a:ahLst/>
              <a:cxnLst/>
              <a:rect l="l" t="t" r="r" b="b"/>
              <a:pathLst>
                <a:path w="1164287" h="1136751">
                  <a:moveTo>
                    <a:pt x="1039827" y="1136750"/>
                  </a:moveTo>
                  <a:lnTo>
                    <a:pt x="124460" y="1136750"/>
                  </a:lnTo>
                  <a:cubicBezTo>
                    <a:pt x="55880" y="1136750"/>
                    <a:pt x="0" y="1080871"/>
                    <a:pt x="0" y="10122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9827" y="0"/>
                  </a:lnTo>
                  <a:cubicBezTo>
                    <a:pt x="1108407" y="0"/>
                    <a:pt x="1164287" y="55880"/>
                    <a:pt x="1164287" y="124460"/>
                  </a:cubicBezTo>
                  <a:lnTo>
                    <a:pt x="1164287" y="1012291"/>
                  </a:lnTo>
                  <a:cubicBezTo>
                    <a:pt x="1164287" y="1080871"/>
                    <a:pt x="1108407" y="1136751"/>
                    <a:pt x="1039827" y="11367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25457" y="3783746"/>
            <a:ext cx="946844" cy="9468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4259" y="5143468"/>
            <a:ext cx="262924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Carga y </a:t>
            </a: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limpieza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de </a:t>
            </a: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datos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en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Bash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3527" y="3946653"/>
            <a:ext cx="67070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599" u="none" spc="-35">
                <a:solidFill>
                  <a:srgbClr val="FFFFFF"/>
                </a:solidFill>
                <a:latin typeface="Roboto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001980" y="3779277"/>
            <a:ext cx="946844" cy="94684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60782" y="5138999"/>
            <a:ext cx="262924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Uso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de base de </a:t>
            </a: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datos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PostgreSQL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40050" y="3942184"/>
            <a:ext cx="67070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599" spc="-35">
                <a:solidFill>
                  <a:srgbClr val="FFFFFF"/>
                </a:solidFill>
                <a:latin typeface="Roboto"/>
              </a:rPr>
              <a:t>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8671146" y="3779277"/>
            <a:ext cx="946844" cy="94684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829947" y="5227928"/>
            <a:ext cx="262924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Modelado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en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Python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09216" y="3942184"/>
            <a:ext cx="67070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599" spc="-35">
                <a:solidFill>
                  <a:srgbClr val="FFFFFF"/>
                </a:solidFill>
                <a:latin typeface="Roboto"/>
              </a:rPr>
              <a:t>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2008802" y="3779277"/>
            <a:ext cx="946844" cy="946844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167603" y="5138999"/>
            <a:ext cx="278963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Interacción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con el pipeline </a:t>
            </a: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mediante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Flask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46871" y="3942184"/>
            <a:ext cx="67070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599" spc="-35">
                <a:solidFill>
                  <a:srgbClr val="FFFFFF"/>
                </a:solidFill>
                <a:latin typeface="Roboto"/>
              </a:rPr>
              <a:t>4</a:t>
            </a:r>
          </a:p>
        </p:txBody>
      </p:sp>
      <p:sp>
        <p:nvSpPr>
          <p:cNvPr id="23" name="AutoShape 23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14110F"/>
          </a:solidFill>
        </p:spPr>
      </p:sp>
      <p:pic>
        <p:nvPicPr>
          <p:cNvPr id="24" name="Picture 20">
            <a:extLst>
              <a:ext uri="{FF2B5EF4-FFF2-40B4-BE49-F238E27FC236}">
                <a16:creationId xmlns:a16="http://schemas.microsoft.com/office/drawing/2014/main" id="{4C842CB0-49BF-AD4D-A514-94D38EB73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574934" y="3780323"/>
            <a:ext cx="946844" cy="946844"/>
          </a:xfrm>
          <a:prstGeom prst="rect">
            <a:avLst/>
          </a:prstGeom>
        </p:spPr>
      </p:pic>
      <p:sp>
        <p:nvSpPr>
          <p:cNvPr id="25" name="TextBox 21">
            <a:extLst>
              <a:ext uri="{FF2B5EF4-FFF2-40B4-BE49-F238E27FC236}">
                <a16:creationId xmlns:a16="http://schemas.microsoft.com/office/drawing/2014/main" id="{BDB75E2C-9228-D648-A963-18BEAA25C6E4}"/>
              </a:ext>
            </a:extLst>
          </p:cNvPr>
          <p:cNvSpPr txBox="1"/>
          <p:nvPr/>
        </p:nvSpPr>
        <p:spPr>
          <a:xfrm>
            <a:off x="14733735" y="5140045"/>
            <a:ext cx="278963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Representación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000" u="none" spc="40" dirty="0" err="1">
                <a:solidFill>
                  <a:srgbClr val="14110F"/>
                </a:solidFill>
                <a:latin typeface="Roboto"/>
              </a:rPr>
              <a:t>gráfica</a:t>
            </a:r>
            <a:r>
              <a:rPr lang="en-US" sz="2000" u="none" spc="40" dirty="0">
                <a:solidFill>
                  <a:srgbClr val="14110F"/>
                </a:solidFill>
                <a:latin typeface="Roboto"/>
              </a:rPr>
              <a:t> con Shiny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7DDE5458-6CF8-8E40-AEEA-39B34B31598C}"/>
              </a:ext>
            </a:extLst>
          </p:cNvPr>
          <p:cNvSpPr txBox="1"/>
          <p:nvPr/>
        </p:nvSpPr>
        <p:spPr>
          <a:xfrm>
            <a:off x="15713003" y="3943230"/>
            <a:ext cx="67070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599" spc="-35" dirty="0">
                <a:solidFill>
                  <a:srgbClr val="FFFFFF"/>
                </a:solidFill>
                <a:latin typeface="Roboto"/>
              </a:rPr>
              <a:t>5</a:t>
            </a: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44515BBB-4BC7-0946-B443-81F6D0EC9888}"/>
              </a:ext>
            </a:extLst>
          </p:cNvPr>
          <p:cNvSpPr txBox="1"/>
          <p:nvPr/>
        </p:nvSpPr>
        <p:spPr>
          <a:xfrm>
            <a:off x="5974145" y="7231818"/>
            <a:ext cx="633970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800" u="none" spc="40" dirty="0" err="1">
                <a:solidFill>
                  <a:schemeClr val="bg1">
                    <a:lumMod val="50000"/>
                  </a:schemeClr>
                </a:solidFill>
                <a:latin typeface="Roboto"/>
              </a:rPr>
              <a:t>Reproducibilidad</a:t>
            </a:r>
            <a:r>
              <a:rPr lang="en-US" sz="2800" u="none" spc="4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 </a:t>
            </a:r>
            <a:r>
              <a:rPr lang="en-US" sz="2800" u="none" spc="40" dirty="0" err="1">
                <a:solidFill>
                  <a:schemeClr val="bg1">
                    <a:lumMod val="50000"/>
                  </a:schemeClr>
                </a:solidFill>
                <a:latin typeface="Roboto"/>
              </a:rPr>
              <a:t>mediante</a:t>
            </a:r>
            <a:r>
              <a:rPr lang="en-US" sz="2800" u="none" spc="40" dirty="0">
                <a:solidFill>
                  <a:schemeClr val="bg1">
                    <a:lumMod val="50000"/>
                  </a:schemeClr>
                </a:solidFill>
                <a:latin typeface="Roboto"/>
              </a:rPr>
              <a:t> docker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F5A700"/>
          </a:solidFill>
        </p:spPr>
      </p:sp>
      <p:sp>
        <p:nvSpPr>
          <p:cNvPr id="6" name="TextBox 6"/>
          <p:cNvSpPr txBox="1"/>
          <p:nvPr/>
        </p:nvSpPr>
        <p:spPr>
          <a:xfrm>
            <a:off x="2613660" y="2176688"/>
            <a:ext cx="11789229" cy="113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en-US" sz="7200" u="none" spc="-72" dirty="0" err="1">
                <a:solidFill>
                  <a:srgbClr val="14110F"/>
                </a:solidFill>
                <a:latin typeface="Roboto"/>
              </a:rPr>
              <a:t>Modelado</a:t>
            </a:r>
            <a:r>
              <a:rPr lang="en-US" sz="7200" u="none" spc="-72" dirty="0">
                <a:solidFill>
                  <a:srgbClr val="14110F"/>
                </a:solidFill>
                <a:latin typeface="Roboto"/>
              </a:rPr>
              <a:t> y </a:t>
            </a:r>
            <a:r>
              <a:rPr lang="en-US" sz="7200" u="none" spc="-72" dirty="0" err="1">
                <a:solidFill>
                  <a:srgbClr val="14110F"/>
                </a:solidFill>
                <a:latin typeface="Roboto"/>
              </a:rPr>
              <a:t>validación</a:t>
            </a:r>
            <a:r>
              <a:rPr lang="en-US" sz="7200" u="none" spc="-72" dirty="0">
                <a:solidFill>
                  <a:srgbClr val="14110F"/>
                </a:solidFill>
                <a:latin typeface="Roboto"/>
              </a:rPr>
              <a:t>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1028700" y="2355698"/>
            <a:ext cx="946844" cy="946844"/>
          </a:xfrm>
          <a:prstGeom prst="rect">
            <a:avLst/>
          </a:prstGeom>
        </p:spPr>
      </p:pic>
      <p:sp>
        <p:nvSpPr>
          <p:cNvPr id="11" name="Freeform 4">
            <a:extLst>
              <a:ext uri="{FF2B5EF4-FFF2-40B4-BE49-F238E27FC236}">
                <a16:creationId xmlns:a16="http://schemas.microsoft.com/office/drawing/2014/main" id="{CB71CF97-1204-274D-9ADE-C8B53234FC2F}"/>
              </a:ext>
            </a:extLst>
          </p:cNvPr>
          <p:cNvSpPr/>
          <p:nvPr/>
        </p:nvSpPr>
        <p:spPr>
          <a:xfrm>
            <a:off x="2613660" y="4377146"/>
            <a:ext cx="11911149" cy="2785701"/>
          </a:xfrm>
          <a:custGeom>
            <a:avLst/>
            <a:gdLst/>
            <a:ahLst/>
            <a:cxnLst/>
            <a:rect l="l" t="t" r="r" b="b"/>
            <a:pathLst>
              <a:path w="4029203" h="942324">
                <a:moveTo>
                  <a:pt x="3904743" y="942324"/>
                </a:moveTo>
                <a:lnTo>
                  <a:pt x="124460" y="942324"/>
                </a:lnTo>
                <a:cubicBezTo>
                  <a:pt x="55880" y="942324"/>
                  <a:pt x="0" y="886444"/>
                  <a:pt x="0" y="8178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904743" y="0"/>
                </a:lnTo>
                <a:cubicBezTo>
                  <a:pt x="3973323" y="0"/>
                  <a:pt x="4029203" y="55880"/>
                  <a:pt x="4029203" y="124460"/>
                </a:cubicBezTo>
                <a:lnTo>
                  <a:pt x="4029203" y="817864"/>
                </a:lnTo>
                <a:cubicBezTo>
                  <a:pt x="4029203" y="886444"/>
                  <a:pt x="3973323" y="942324"/>
                  <a:pt x="3904743" y="942324"/>
                </a:cubicBezTo>
                <a:close/>
              </a:path>
            </a:pathLst>
          </a:custGeom>
          <a:solidFill>
            <a:srgbClr val="F6F6F6"/>
          </a:solidFill>
        </p:spPr>
        <p:txBody>
          <a:bodyPr/>
          <a:lstStyle/>
          <a:p>
            <a:pPr marL="604520" lvl="1" indent="-302260">
              <a:lnSpc>
                <a:spcPts val="3640"/>
              </a:lnSpc>
              <a:buFont typeface="Arial"/>
              <a:buChar char="•"/>
            </a:pPr>
            <a:r>
              <a:rPr lang="en-US" sz="3200" spc="56" dirty="0">
                <a:solidFill>
                  <a:srgbClr val="14110F"/>
                </a:solidFill>
                <a:latin typeface="Roboto"/>
              </a:rPr>
              <a:t>K-means clustering</a:t>
            </a:r>
          </a:p>
          <a:p>
            <a:pPr marL="302260" lvl="1">
              <a:lnSpc>
                <a:spcPts val="3640"/>
              </a:lnSpc>
            </a:pPr>
            <a:r>
              <a:rPr lang="es-MX" sz="2000" dirty="0"/>
              <a:t>Método de agrupamiento, donde se particiona cada observación dependiendo al grupo cuyo valor medio es más cercano.</a:t>
            </a:r>
            <a:endParaRPr lang="en-US" sz="3200" spc="56" dirty="0">
              <a:solidFill>
                <a:srgbClr val="14110F"/>
              </a:solidFill>
              <a:latin typeface="Roboto"/>
            </a:endParaRPr>
          </a:p>
          <a:p>
            <a:pPr marL="604520" lvl="1" indent="-302260">
              <a:lnSpc>
                <a:spcPts val="3640"/>
              </a:lnSpc>
              <a:buFont typeface="Arial"/>
              <a:buChar char="•"/>
            </a:pPr>
            <a:r>
              <a:rPr lang="en-US" sz="3200" spc="56" dirty="0">
                <a:solidFill>
                  <a:srgbClr val="14110F"/>
                </a:solidFill>
                <a:latin typeface="Roboto"/>
              </a:rPr>
              <a:t>T-SNE</a:t>
            </a:r>
          </a:p>
          <a:p>
            <a:pPr marL="302260" lvl="1">
              <a:lnSpc>
                <a:spcPts val="3640"/>
              </a:lnSpc>
            </a:pPr>
            <a:r>
              <a:rPr lang="en-US" sz="2000" dirty="0" err="1"/>
              <a:t>Algoritmo</a:t>
            </a:r>
            <a:r>
              <a:rPr lang="en-US" sz="2000" dirty="0"/>
              <a:t> de </a:t>
            </a:r>
            <a:r>
              <a:rPr lang="en-US" sz="2000" dirty="0" err="1"/>
              <a:t>reducción</a:t>
            </a:r>
            <a:r>
              <a:rPr lang="en-US" sz="2000" dirty="0"/>
              <a:t> de </a:t>
            </a:r>
            <a:r>
              <a:rPr lang="en-US" sz="2000" dirty="0" err="1"/>
              <a:t>dimensionalidad</a:t>
            </a:r>
            <a:r>
              <a:rPr lang="en-US" sz="2000" dirty="0"/>
              <a:t> no lineal que se </a:t>
            </a:r>
            <a:r>
              <a:rPr lang="en-US" sz="2000" dirty="0" err="1"/>
              <a:t>utiliza</a:t>
            </a:r>
            <a:r>
              <a:rPr lang="en-US" sz="2000" dirty="0"/>
              <a:t> para </a:t>
            </a:r>
            <a:r>
              <a:rPr lang="en-US" sz="2000" dirty="0" err="1"/>
              <a:t>explorar</a:t>
            </a:r>
            <a:r>
              <a:rPr lang="en-US" sz="2000" dirty="0"/>
              <a:t> </a:t>
            </a:r>
            <a:r>
              <a:rPr lang="en-US" sz="2000" dirty="0" err="1"/>
              <a:t>datos</a:t>
            </a:r>
            <a:r>
              <a:rPr lang="en-US" sz="2000" dirty="0"/>
              <a:t> con una </a:t>
            </a:r>
            <a:r>
              <a:rPr lang="en-US" sz="2000" dirty="0" err="1"/>
              <a:t>visualización</a:t>
            </a:r>
            <a:r>
              <a:rPr lang="en-US" sz="2000" dirty="0"/>
              <a:t> </a:t>
            </a:r>
            <a:r>
              <a:rPr lang="en-US" sz="2000" dirty="0" err="1"/>
              <a:t>sencilla</a:t>
            </a:r>
            <a:r>
              <a:rPr lang="en-US" sz="2000" dirty="0"/>
              <a:t> para la </a:t>
            </a:r>
            <a:r>
              <a:rPr lang="en-US" sz="2000" dirty="0" err="1"/>
              <a:t>observación</a:t>
            </a:r>
            <a:r>
              <a:rPr lang="en-US" sz="2000" dirty="0"/>
              <a:t> </a:t>
            </a:r>
            <a:r>
              <a:rPr lang="en-US" sz="2000" dirty="0" err="1"/>
              <a:t>humana</a:t>
            </a:r>
            <a:endParaRPr lang="en-US" sz="3200" spc="56" dirty="0">
              <a:solidFill>
                <a:srgbClr val="14110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F5A700"/>
          </a:solidFill>
        </p:spPr>
      </p:sp>
      <p:sp>
        <p:nvSpPr>
          <p:cNvPr id="6" name="TextBox 6"/>
          <p:cNvSpPr txBox="1"/>
          <p:nvPr/>
        </p:nvSpPr>
        <p:spPr>
          <a:xfrm>
            <a:off x="10287000" y="3070817"/>
            <a:ext cx="8001000" cy="4145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460"/>
              </a:lnSpc>
              <a:spcBef>
                <a:spcPct val="0"/>
              </a:spcBef>
            </a:pPr>
            <a:r>
              <a:rPr lang="en-US" sz="2800" spc="-42" dirty="0">
                <a:solidFill>
                  <a:schemeClr val="accent2"/>
                </a:solidFill>
                <a:latin typeface="Roboto"/>
              </a:rPr>
              <a:t>Cluster 0: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Mejores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estadísticas</a:t>
            </a:r>
            <a:endParaRPr lang="en-US" sz="2800" spc="-42" dirty="0">
              <a:solidFill>
                <a:srgbClr val="14110F"/>
              </a:solidFill>
              <a:latin typeface="Roboto"/>
            </a:endParaRPr>
          </a:p>
          <a:p>
            <a:pPr marL="0" lvl="0" indent="0">
              <a:lnSpc>
                <a:spcPts val="5460"/>
              </a:lnSpc>
              <a:spcBef>
                <a:spcPct val="0"/>
              </a:spcBef>
            </a:pPr>
            <a:r>
              <a:rPr lang="en-US" sz="2800" spc="-42" dirty="0">
                <a:solidFill>
                  <a:schemeClr val="accent4"/>
                </a:solidFill>
                <a:latin typeface="Roboto"/>
              </a:rPr>
              <a:t>Cluster 1: 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La major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defensa</a:t>
            </a:r>
            <a:endParaRPr lang="en-US" sz="2800" spc="-42" dirty="0">
              <a:solidFill>
                <a:srgbClr val="14110F"/>
              </a:solidFill>
              <a:latin typeface="Roboto"/>
            </a:endParaRPr>
          </a:p>
          <a:p>
            <a:pPr marL="0" lvl="0" indent="0">
              <a:lnSpc>
                <a:spcPts val="5460"/>
              </a:lnSpc>
              <a:spcBef>
                <a:spcPct val="0"/>
              </a:spcBef>
            </a:pPr>
            <a:r>
              <a:rPr lang="en-US" sz="2800" spc="-42" dirty="0">
                <a:solidFill>
                  <a:srgbClr val="FFC000"/>
                </a:solidFill>
                <a:latin typeface="Roboto"/>
              </a:rPr>
              <a:t>Cluster 2: 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Los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más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 lentos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pero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 con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ataques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fuertes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 </a:t>
            </a:r>
          </a:p>
          <a:p>
            <a:pPr marL="0" lvl="0" indent="0">
              <a:lnSpc>
                <a:spcPts val="5460"/>
              </a:lnSpc>
              <a:spcBef>
                <a:spcPct val="0"/>
              </a:spcBef>
            </a:pPr>
            <a:r>
              <a:rPr lang="en-US" sz="2800" spc="-42" dirty="0">
                <a:solidFill>
                  <a:schemeClr val="accent1"/>
                </a:solidFill>
                <a:latin typeface="Roboto"/>
              </a:rPr>
              <a:t>Cluster 3: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Legendarios</a:t>
            </a:r>
            <a:endParaRPr lang="en-US" sz="2800" spc="-42" dirty="0">
              <a:solidFill>
                <a:srgbClr val="14110F"/>
              </a:solidFill>
              <a:latin typeface="Roboto"/>
            </a:endParaRPr>
          </a:p>
          <a:p>
            <a:pPr marL="0" lvl="0" indent="0">
              <a:lnSpc>
                <a:spcPts val="5460"/>
              </a:lnSpc>
              <a:spcBef>
                <a:spcPct val="0"/>
              </a:spcBef>
            </a:pPr>
            <a:r>
              <a:rPr lang="en-US" sz="2800" spc="-42" dirty="0">
                <a:solidFill>
                  <a:schemeClr val="accent3">
                    <a:lumMod val="50000"/>
                  </a:schemeClr>
                </a:solidFill>
                <a:latin typeface="Roboto"/>
              </a:rPr>
              <a:t>Cluster 4: 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Los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más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débiles</a:t>
            </a:r>
            <a:endParaRPr lang="en-US" sz="2800" spc="-42" dirty="0">
              <a:solidFill>
                <a:srgbClr val="14110F"/>
              </a:solidFill>
              <a:latin typeface="Roboto"/>
            </a:endParaRPr>
          </a:p>
          <a:p>
            <a:pPr marL="0" lvl="0" indent="0">
              <a:lnSpc>
                <a:spcPts val="5460"/>
              </a:lnSpc>
              <a:spcBef>
                <a:spcPct val="0"/>
              </a:spcBef>
            </a:pPr>
            <a:r>
              <a:rPr lang="en-US" sz="2800" spc="-42" dirty="0">
                <a:solidFill>
                  <a:srgbClr val="00B050"/>
                </a:solidFill>
                <a:latin typeface="Roboto"/>
              </a:rPr>
              <a:t>Cluster 5: 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Los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segundos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más</a:t>
            </a:r>
            <a:r>
              <a:rPr lang="en-US" sz="2800" spc="-42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spc="-42" dirty="0" err="1">
                <a:solidFill>
                  <a:srgbClr val="14110F"/>
                </a:solidFill>
                <a:latin typeface="Roboto"/>
              </a:rPr>
              <a:t>débiles</a:t>
            </a:r>
            <a:endParaRPr lang="en-US" sz="2800" spc="-42" dirty="0">
              <a:solidFill>
                <a:srgbClr val="14110F"/>
              </a:solidFill>
              <a:latin typeface="Roboto"/>
            </a:endParaRP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49E0FFF-BD47-444E-BB72-AECF19EFD3B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2336824" y="652789"/>
            <a:ext cx="5791200" cy="8981732"/>
            <a:chOff x="0" y="0"/>
            <a:chExt cx="5001260" cy="10163810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6A9A9750-FEB6-264A-8CAB-93256CAEC260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FF81F36-00D8-F548-8C43-601E3C0FD64A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2334" r="-22334"/>
              </a:stretch>
            </a:blipFill>
          </p:spPr>
        </p:sp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512DC88F-D0CE-E243-AD9D-23EDC35AD8F2}"/>
              </a:ext>
            </a:extLst>
          </p:cNvPr>
          <p:cNvSpPr txBox="1"/>
          <p:nvPr/>
        </p:nvSpPr>
        <p:spPr>
          <a:xfrm>
            <a:off x="47513" y="906335"/>
            <a:ext cx="10555585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400" spc="-72" dirty="0" err="1">
                <a:solidFill>
                  <a:srgbClr val="14110F"/>
                </a:solidFill>
                <a:latin typeface="Roboto"/>
              </a:rPr>
              <a:t>Representación</a:t>
            </a:r>
            <a:r>
              <a:rPr lang="en-US" sz="5400" spc="-72" dirty="0">
                <a:solidFill>
                  <a:srgbClr val="14110F"/>
                </a:solidFill>
                <a:latin typeface="Roboto"/>
              </a:rPr>
              <a:t> T-SNE</a:t>
            </a:r>
            <a:br>
              <a:rPr lang="en-US" sz="2400" spc="-72" dirty="0">
                <a:solidFill>
                  <a:srgbClr val="14110F"/>
                </a:solidFill>
                <a:latin typeface="Roboto"/>
              </a:rPr>
            </a:br>
            <a:r>
              <a:rPr lang="en-US" sz="2400" spc="-72" dirty="0">
                <a:solidFill>
                  <a:srgbClr val="14110F"/>
                </a:solidFill>
                <a:latin typeface="Roboto"/>
              </a:rPr>
              <a:t>K-MEANS clustering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D1374A-A5AC-0045-A2E2-B24639328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02" y="2502593"/>
            <a:ext cx="8496222" cy="52818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046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43277" y="152236"/>
            <a:ext cx="2305967" cy="468630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2334" r="-2233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72600" y="152318"/>
            <a:ext cx="2305967" cy="4686300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4466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401800" y="152318"/>
            <a:ext cx="2305967" cy="4686300"/>
            <a:chOff x="0" y="0"/>
            <a:chExt cx="5001260" cy="101638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93382" r="-132124"/>
              </a:stretch>
            </a:blipFill>
          </p:spPr>
        </p:sp>
      </p:grpSp>
      <p:grpSp>
        <p:nvGrpSpPr>
          <p:cNvPr id="40" name="Group 3">
            <a:extLst>
              <a:ext uri="{FF2B5EF4-FFF2-40B4-BE49-F238E27FC236}">
                <a16:creationId xmlns:a16="http://schemas.microsoft.com/office/drawing/2014/main" id="{784E18CF-EAFC-6D47-899C-94FC0CEFA8E2}"/>
              </a:ext>
            </a:extLst>
          </p:cNvPr>
          <p:cNvGrpSpPr>
            <a:grpSpLocks noChangeAspect="1"/>
          </p:cNvGrpSpPr>
          <p:nvPr/>
        </p:nvGrpSpPr>
        <p:grpSpPr>
          <a:xfrm>
            <a:off x="4355977" y="5448136"/>
            <a:ext cx="2305967" cy="4686300"/>
            <a:chOff x="0" y="0"/>
            <a:chExt cx="5001260" cy="10163810"/>
          </a:xfrm>
        </p:grpSpPr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22F9206A-54D2-6844-AA42-961C061B5826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AE0D3DC-60E3-BE4B-ADD2-2DB2C427CDB2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2334" r="-22334"/>
              </a:stretch>
            </a:blipFill>
          </p:spPr>
        </p:sp>
      </p:grpSp>
      <p:grpSp>
        <p:nvGrpSpPr>
          <p:cNvPr id="43" name="Group 6">
            <a:extLst>
              <a:ext uri="{FF2B5EF4-FFF2-40B4-BE49-F238E27FC236}">
                <a16:creationId xmlns:a16="http://schemas.microsoft.com/office/drawing/2014/main" id="{44E1EE8F-5C43-AB4B-84C2-2C03355F6C3D}"/>
              </a:ext>
            </a:extLst>
          </p:cNvPr>
          <p:cNvGrpSpPr>
            <a:grpSpLocks noChangeAspect="1"/>
          </p:cNvGrpSpPr>
          <p:nvPr/>
        </p:nvGrpSpPr>
        <p:grpSpPr>
          <a:xfrm>
            <a:off x="9372600" y="5460918"/>
            <a:ext cx="2305967" cy="4686300"/>
            <a:chOff x="0" y="0"/>
            <a:chExt cx="5001260" cy="1016381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951B7972-E884-F044-80E7-3B62EBD88830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D9DB9E97-444E-324B-9B0C-74AB1F287903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4466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6" name="Group 9">
            <a:extLst>
              <a:ext uri="{FF2B5EF4-FFF2-40B4-BE49-F238E27FC236}">
                <a16:creationId xmlns:a16="http://schemas.microsoft.com/office/drawing/2014/main" id="{1A1CAD51-1DB2-BF44-82A1-C2D41A9C5556}"/>
              </a:ext>
            </a:extLst>
          </p:cNvPr>
          <p:cNvGrpSpPr>
            <a:grpSpLocks noChangeAspect="1"/>
          </p:cNvGrpSpPr>
          <p:nvPr/>
        </p:nvGrpSpPr>
        <p:grpSpPr>
          <a:xfrm>
            <a:off x="14401800" y="5460918"/>
            <a:ext cx="2305967" cy="4686300"/>
            <a:chOff x="0" y="0"/>
            <a:chExt cx="5001260" cy="10163810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1E69F8B-F37B-244F-BB29-42AB0B4585F4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F2155FC-F866-4345-87ED-B0BB01AAAA20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93382" r="-132124"/>
              </a:stretch>
            </a:blipFill>
          </p:spPr>
        </p:sp>
      </p:grpSp>
      <p:sp>
        <p:nvSpPr>
          <p:cNvPr id="49" name="AutoShape 2">
            <a:extLst>
              <a:ext uri="{FF2B5EF4-FFF2-40B4-BE49-F238E27FC236}">
                <a16:creationId xmlns:a16="http://schemas.microsoft.com/office/drawing/2014/main" id="{C9C3582A-9F39-C742-9C4B-95A4CD72A0A2}"/>
              </a:ext>
            </a:extLst>
          </p:cNvPr>
          <p:cNvSpPr/>
          <p:nvPr/>
        </p:nvSpPr>
        <p:spPr>
          <a:xfrm>
            <a:off x="1" y="0"/>
            <a:ext cx="2895599" cy="10287000"/>
          </a:xfrm>
          <a:prstGeom prst="rect">
            <a:avLst/>
          </a:prstGeom>
          <a:solidFill>
            <a:srgbClr val="14110F"/>
          </a:solidFill>
        </p:spPr>
        <p:txBody>
          <a:bodyPr vert="vert270" anchor="ctr"/>
          <a:lstStyle/>
          <a:p>
            <a:pPr algn="ctr"/>
            <a:r>
              <a:rPr lang="es-MX" sz="4400" dirty="0">
                <a:solidFill>
                  <a:schemeClr val="bg1"/>
                </a:solidFill>
              </a:rPr>
              <a:t>Ejemplos de criaturas por cluster</a:t>
            </a:r>
          </a:p>
        </p:txBody>
      </p:sp>
      <p:pic>
        <p:nvPicPr>
          <p:cNvPr id="3074" name="Picture 2" descr="Mew (película) | WikiDex | Fandom">
            <a:extLst>
              <a:ext uri="{FF2B5EF4-FFF2-40B4-BE49-F238E27FC236}">
                <a16:creationId xmlns:a16="http://schemas.microsoft.com/office/drawing/2014/main" id="{A2B125B6-E9D9-8448-9D7C-85D5801A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56" y="5581294"/>
            <a:ext cx="2025638" cy="4345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78" name="Picture 6" descr="Umbreon de Gladio | WikiDex | Fandom">
            <a:extLst>
              <a:ext uri="{FF2B5EF4-FFF2-40B4-BE49-F238E27FC236}">
                <a16:creationId xmlns:a16="http://schemas.microsoft.com/office/drawing/2014/main" id="{0869D0B1-1717-E941-9763-9AE73B2D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939" y="285393"/>
            <a:ext cx="2010355" cy="4333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82" name="Picture 10" descr="Blastoise de Gary - WikiDex, la enciclopedia Pokémon">
            <a:extLst>
              <a:ext uri="{FF2B5EF4-FFF2-40B4-BE49-F238E27FC236}">
                <a16:creationId xmlns:a16="http://schemas.microsoft.com/office/drawing/2014/main" id="{B32DEC25-CD2B-3B4C-A3FB-2F531CC7A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1" r="25016"/>
          <a:stretch/>
        </p:blipFill>
        <p:spPr bwMode="auto">
          <a:xfrm>
            <a:off x="9528795" y="259993"/>
            <a:ext cx="2045154" cy="4358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84" name="Picture 12" descr="Venusaur de May/Aura | WikiDex | Fandom">
            <a:extLst>
              <a:ext uri="{FF2B5EF4-FFF2-40B4-BE49-F238E27FC236}">
                <a16:creationId xmlns:a16="http://schemas.microsoft.com/office/drawing/2014/main" id="{1EFADDF3-C1DE-E240-A03E-6D12CB3E2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595" y="259993"/>
            <a:ext cx="2019055" cy="4358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86" name="Picture 14" descr="Por qué Meowth tiene una moneda dorada en la frente?">
            <a:extLst>
              <a:ext uri="{FF2B5EF4-FFF2-40B4-BE49-F238E27FC236}">
                <a16:creationId xmlns:a16="http://schemas.microsoft.com/office/drawing/2014/main" id="{58B5F879-3088-D34D-BE48-A458F3D4B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6" t="-562" r="19574" b="7283"/>
          <a:stretch/>
        </p:blipFill>
        <p:spPr bwMode="auto">
          <a:xfrm>
            <a:off x="14519896" y="5581294"/>
            <a:ext cx="2035498" cy="4345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88" name="Picture 16" descr="Así era el diseño de Furret en la demo de Pokémon Oro y Plata - Nintenderos  - Nintendo Switch, Switch Lite">
            <a:extLst>
              <a:ext uri="{FF2B5EF4-FFF2-40B4-BE49-F238E27FC236}">
                <a16:creationId xmlns:a16="http://schemas.microsoft.com/office/drawing/2014/main" id="{42937B2E-DBF2-4D46-A2B1-D7E6247B3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52000"/>
          <a:stretch/>
        </p:blipFill>
        <p:spPr bwMode="auto">
          <a:xfrm>
            <a:off x="9493968" y="5581047"/>
            <a:ext cx="2082323" cy="4346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62970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F5A700"/>
          </a:solidFill>
        </p:spPr>
      </p:sp>
      <p:sp>
        <p:nvSpPr>
          <p:cNvPr id="4" name="Freeform 4"/>
          <p:cNvSpPr/>
          <p:nvPr/>
        </p:nvSpPr>
        <p:spPr>
          <a:xfrm>
            <a:off x="2613660" y="4533900"/>
            <a:ext cx="11911149" cy="2785701"/>
          </a:xfrm>
          <a:custGeom>
            <a:avLst/>
            <a:gdLst/>
            <a:ahLst/>
            <a:cxnLst/>
            <a:rect l="l" t="t" r="r" b="b"/>
            <a:pathLst>
              <a:path w="4029203" h="942324">
                <a:moveTo>
                  <a:pt x="3904743" y="942324"/>
                </a:moveTo>
                <a:lnTo>
                  <a:pt x="124460" y="942324"/>
                </a:lnTo>
                <a:cubicBezTo>
                  <a:pt x="55880" y="942324"/>
                  <a:pt x="0" y="886444"/>
                  <a:pt x="0" y="8178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904743" y="0"/>
                </a:lnTo>
                <a:cubicBezTo>
                  <a:pt x="3973323" y="0"/>
                  <a:pt x="4029203" y="55880"/>
                  <a:pt x="4029203" y="124460"/>
                </a:cubicBezTo>
                <a:lnTo>
                  <a:pt x="4029203" y="817864"/>
                </a:lnTo>
                <a:cubicBezTo>
                  <a:pt x="4029203" y="886444"/>
                  <a:pt x="3973323" y="942324"/>
                  <a:pt x="3904743" y="942324"/>
                </a:cubicBezTo>
                <a:close/>
              </a:path>
            </a:pathLst>
          </a:custGeom>
          <a:solidFill>
            <a:srgbClr val="F6F6F6"/>
          </a:solidFill>
        </p:spPr>
      </p:sp>
      <p:sp>
        <p:nvSpPr>
          <p:cNvPr id="5" name="TextBox 5"/>
          <p:cNvSpPr txBox="1"/>
          <p:nvPr/>
        </p:nvSpPr>
        <p:spPr>
          <a:xfrm>
            <a:off x="3200400" y="5046094"/>
            <a:ext cx="11434915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 algn="l">
              <a:lnSpc>
                <a:spcPts val="3640"/>
              </a:lnSpc>
              <a:buFont typeface="Arial"/>
              <a:buChar char="•"/>
            </a:pP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Entrenar</a:t>
            </a:r>
            <a:r>
              <a:rPr lang="en-US" sz="2800" u="none" spc="56" dirty="0">
                <a:solidFill>
                  <a:srgbClr val="14110F"/>
                </a:solidFill>
                <a:latin typeface="Roboto"/>
              </a:rPr>
              <a:t> al </a:t>
            </a: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modelo</a:t>
            </a:r>
            <a:r>
              <a:rPr lang="en-US" sz="2800" u="none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usando</a:t>
            </a:r>
            <a:r>
              <a:rPr lang="en-US" sz="2800" u="none" spc="56" dirty="0">
                <a:solidFill>
                  <a:srgbClr val="14110F"/>
                </a:solidFill>
                <a:latin typeface="Roboto"/>
              </a:rPr>
              <a:t> la </a:t>
            </a: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información</a:t>
            </a:r>
            <a:r>
              <a:rPr lang="en-US" sz="2800" u="none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histórica</a:t>
            </a:r>
            <a:endParaRPr lang="en-US" sz="2800" u="none" spc="56" dirty="0">
              <a:solidFill>
                <a:srgbClr val="14110F"/>
              </a:solidFill>
              <a:latin typeface="Roboto"/>
            </a:endParaRPr>
          </a:p>
          <a:p>
            <a:pPr marL="604520" lvl="1" indent="-302260" algn="l">
              <a:lnSpc>
                <a:spcPts val="3640"/>
              </a:lnSpc>
              <a:buFont typeface="Arial"/>
              <a:buChar char="•"/>
            </a:pP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Predecir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el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tipo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de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pokemon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para la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información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histórica</a:t>
            </a:r>
            <a:endParaRPr lang="en-US" sz="2800" spc="56" dirty="0">
              <a:solidFill>
                <a:srgbClr val="14110F"/>
              </a:solidFill>
              <a:latin typeface="Roboto"/>
            </a:endParaRPr>
          </a:p>
          <a:p>
            <a:pPr marL="604520" lvl="1" indent="-302260" algn="l">
              <a:lnSpc>
                <a:spcPts val="3640"/>
              </a:lnSpc>
              <a:buFont typeface="Arial"/>
              <a:buChar char="•"/>
            </a:pP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Insertar</a:t>
            </a:r>
            <a:r>
              <a:rPr lang="en-US" sz="2800" u="none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nuevos</a:t>
            </a:r>
            <a:r>
              <a:rPr lang="en-US" sz="2800" u="none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datos</a:t>
            </a:r>
            <a:r>
              <a:rPr lang="en-US" sz="2800" u="none" spc="56" dirty="0">
                <a:solidFill>
                  <a:srgbClr val="14110F"/>
                </a:solidFill>
                <a:latin typeface="Roboto"/>
              </a:rPr>
              <a:t> y </a:t>
            </a: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entrenar</a:t>
            </a:r>
            <a:r>
              <a:rPr lang="en-US" sz="2800" u="none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u="none" spc="56" dirty="0" err="1">
                <a:solidFill>
                  <a:srgbClr val="14110F"/>
                </a:solidFill>
                <a:latin typeface="Roboto"/>
              </a:rPr>
              <a:t>nuevamente</a:t>
            </a:r>
            <a:endParaRPr lang="en-US" sz="2800" u="none" spc="56" dirty="0">
              <a:solidFill>
                <a:srgbClr val="14110F"/>
              </a:solidFill>
              <a:latin typeface="Roboto"/>
            </a:endParaRPr>
          </a:p>
          <a:p>
            <a:pPr marL="604520" lvl="1" indent="-302260" algn="l">
              <a:lnSpc>
                <a:spcPts val="3640"/>
              </a:lnSpc>
              <a:buFont typeface="Arial"/>
              <a:buChar char="•"/>
            </a:pP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Predicciones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puntuales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para una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observación</a:t>
            </a:r>
            <a:r>
              <a:rPr lang="en-US" sz="2800" spc="56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2800" spc="56" dirty="0" err="1">
                <a:solidFill>
                  <a:srgbClr val="14110F"/>
                </a:solidFill>
                <a:latin typeface="Roboto"/>
              </a:rPr>
              <a:t>nueva</a:t>
            </a:r>
            <a:endParaRPr lang="en-US" sz="2800" u="none" spc="56" dirty="0">
              <a:solidFill>
                <a:srgbClr val="14110F"/>
              </a:solidFill>
              <a:latin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13660" y="1040207"/>
            <a:ext cx="11789229" cy="23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en-US" sz="7200" spc="-72" dirty="0" err="1">
                <a:solidFill>
                  <a:srgbClr val="14110F"/>
                </a:solidFill>
                <a:latin typeface="Roboto"/>
              </a:rPr>
              <a:t>Interacción</a:t>
            </a:r>
            <a:r>
              <a:rPr lang="en-US" sz="7200" spc="-72" dirty="0">
                <a:solidFill>
                  <a:srgbClr val="14110F"/>
                </a:solidFill>
                <a:latin typeface="Roboto"/>
              </a:rPr>
              <a:t> con el pipeline </a:t>
            </a:r>
            <a:r>
              <a:rPr lang="en-US" sz="7200" spc="-72" dirty="0" err="1">
                <a:solidFill>
                  <a:srgbClr val="14110F"/>
                </a:solidFill>
                <a:latin typeface="Roboto"/>
              </a:rPr>
              <a:t>mediante</a:t>
            </a:r>
            <a:r>
              <a:rPr lang="en-US" sz="7200" spc="-72" dirty="0">
                <a:solidFill>
                  <a:srgbClr val="14110F"/>
                </a:solidFill>
                <a:latin typeface="Roboto"/>
              </a:rPr>
              <a:t> Flask</a:t>
            </a:r>
            <a:endParaRPr lang="en-US" sz="7200" u="none" spc="-72" dirty="0">
              <a:solidFill>
                <a:srgbClr val="14110F"/>
              </a:solidFill>
              <a:latin typeface="Roboto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1028700" y="1219217"/>
            <a:ext cx="946844" cy="9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8D8776A2-4E45-1940-BD87-5DCEB5B54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20" y="1631950"/>
            <a:ext cx="8298726" cy="8256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7F7228F-31AD-2D43-A35E-C6EBBF85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26" y="5067300"/>
            <a:ext cx="7729314" cy="692973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D3765B62-EF01-8A40-AAE5-0652863FB52B}"/>
              </a:ext>
            </a:extLst>
          </p:cNvPr>
          <p:cNvSpPr/>
          <p:nvPr/>
        </p:nvSpPr>
        <p:spPr>
          <a:xfrm>
            <a:off x="3942920" y="5157023"/>
            <a:ext cx="1066800" cy="603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063B557D-4278-4B49-A631-3FAD41C043A8}"/>
              </a:ext>
            </a:extLst>
          </p:cNvPr>
          <p:cNvSpPr/>
          <p:nvPr/>
        </p:nvSpPr>
        <p:spPr>
          <a:xfrm>
            <a:off x="5085920" y="5157023"/>
            <a:ext cx="1752600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1"/>
              </a:solidFill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5ABD22C5-57BF-6E4D-B67D-FE182BC353A2}"/>
              </a:ext>
            </a:extLst>
          </p:cNvPr>
          <p:cNvSpPr/>
          <p:nvPr/>
        </p:nvSpPr>
        <p:spPr>
          <a:xfrm>
            <a:off x="7302967" y="5157023"/>
            <a:ext cx="1364353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1"/>
              </a:solidFill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54CB7ADC-B4ED-5440-B42D-2355BA8BF19F}"/>
              </a:ext>
            </a:extLst>
          </p:cNvPr>
          <p:cNvSpPr/>
          <p:nvPr/>
        </p:nvSpPr>
        <p:spPr>
          <a:xfrm>
            <a:off x="10877120" y="4395023"/>
            <a:ext cx="2534080" cy="60325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Accion a realizar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9C90B9CC-46CF-B349-9281-C15C4227E5E2}"/>
              </a:ext>
            </a:extLst>
          </p:cNvPr>
          <p:cNvSpPr/>
          <p:nvPr/>
        </p:nvSpPr>
        <p:spPr>
          <a:xfrm>
            <a:off x="10877120" y="5661472"/>
            <a:ext cx="2534080" cy="603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Numero de clusters</a:t>
            </a: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F465CB7B-D751-334D-9708-38E2AD0B160A}"/>
              </a:ext>
            </a:extLst>
          </p:cNvPr>
          <p:cNvSpPr/>
          <p:nvPr/>
        </p:nvSpPr>
        <p:spPr>
          <a:xfrm>
            <a:off x="10877120" y="6762938"/>
            <a:ext cx="2534080" cy="6032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Calibración</a:t>
            </a: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654ED480-DB78-6B47-B07F-98968D216D2C}"/>
              </a:ext>
            </a:extLst>
          </p:cNvPr>
          <p:cNvSpPr/>
          <p:nvPr/>
        </p:nvSpPr>
        <p:spPr>
          <a:xfrm>
            <a:off x="14058900" y="4395023"/>
            <a:ext cx="2534080" cy="603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K-mean clustering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9993748A-977C-CA48-A20B-24BC6C5D8BB3}"/>
              </a:ext>
            </a:extLst>
          </p:cNvPr>
          <p:cNvSpPr/>
          <p:nvPr/>
        </p:nvSpPr>
        <p:spPr>
          <a:xfrm>
            <a:off x="14058900" y="5661472"/>
            <a:ext cx="2534080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Hiperparámetro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90540405-BBC2-F542-9DAC-40CE0FC4AA10}"/>
              </a:ext>
            </a:extLst>
          </p:cNvPr>
          <p:cNvSpPr/>
          <p:nvPr/>
        </p:nvSpPr>
        <p:spPr>
          <a:xfrm>
            <a:off x="14058900" y="6762938"/>
            <a:ext cx="2534080" cy="6032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T = creacion modelo</a:t>
            </a:r>
          </a:p>
          <a:p>
            <a:pPr algn="ctr"/>
            <a:r>
              <a:rPr lang="es-MX" dirty="0">
                <a:solidFill>
                  <a:schemeClr val="accent1"/>
                </a:solidFill>
              </a:rPr>
              <a:t>F = etiqueta histórico</a:t>
            </a:r>
          </a:p>
        </p:txBody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F0E35501-94A2-7041-8CFE-7BBACC0D1239}"/>
              </a:ext>
            </a:extLst>
          </p:cNvPr>
          <p:cNvSpPr/>
          <p:nvPr/>
        </p:nvSpPr>
        <p:spPr>
          <a:xfrm>
            <a:off x="9412" y="0"/>
            <a:ext cx="18278588" cy="1416753"/>
          </a:xfrm>
          <a:prstGeom prst="rect">
            <a:avLst/>
          </a:prstGeom>
          <a:solidFill>
            <a:srgbClr val="F5A700"/>
          </a:solidFill>
        </p:spPr>
        <p:txBody>
          <a:bodyPr anchor="ctr"/>
          <a:lstStyle/>
          <a:p>
            <a:pPr algn="ctr"/>
            <a:r>
              <a:rPr lang="es-MX" sz="4000" dirty="0"/>
              <a:t>Entrenar al modelo usando la información histórica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402</Words>
  <Application>Microsoft Macintosh PowerPoint</Application>
  <PresentationFormat>Personalizado</PresentationFormat>
  <Paragraphs>86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Calibri</vt:lpstr>
      <vt:lpstr>Roboto</vt:lpstr>
      <vt:lpstr>Arial</vt:lpstr>
      <vt:lpstr>Roboto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Orange Clean Digital Tech Company Weekly Team Updates Presentation</dc:title>
  <cp:lastModifiedBy>YEDAM AXEL FORTIZ VARGAS</cp:lastModifiedBy>
  <cp:revision>20</cp:revision>
  <dcterms:created xsi:type="dcterms:W3CDTF">2006-08-16T00:00:00Z</dcterms:created>
  <dcterms:modified xsi:type="dcterms:W3CDTF">2021-12-07T22:51:27Z</dcterms:modified>
  <dc:identifier>DAEx467UscY</dc:identifier>
</cp:coreProperties>
</file>